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5" r:id="rId7"/>
    <p:sldId id="266" r:id="rId8"/>
    <p:sldId id="267" r:id="rId9"/>
    <p:sldId id="268" r:id="rId10"/>
    <p:sldId id="269" r:id="rId11"/>
    <p:sldId id="270" r:id="rId12"/>
    <p:sldId id="271" r:id="rId13"/>
    <p:sldId id="272" r:id="rId14"/>
    <p:sldId id="283" r:id="rId15"/>
    <p:sldId id="291" r:id="rId16"/>
    <p:sldId id="264" r:id="rId17"/>
    <p:sldId id="273" r:id="rId18"/>
    <p:sldId id="274" r:id="rId19"/>
    <p:sldId id="276" r:id="rId20"/>
    <p:sldId id="277" r:id="rId21"/>
    <p:sldId id="278" r:id="rId22"/>
    <p:sldId id="275" r:id="rId23"/>
    <p:sldId id="261" r:id="rId24"/>
    <p:sldId id="279" r:id="rId25"/>
    <p:sldId id="280" r:id="rId26"/>
    <p:sldId id="281" r:id="rId27"/>
    <p:sldId id="282" r:id="rId28"/>
    <p:sldId id="284" r:id="rId29"/>
    <p:sldId id="285" r:id="rId30"/>
    <p:sldId id="286" r:id="rId31"/>
    <p:sldId id="287" r:id="rId32"/>
    <p:sldId id="288" r:id="rId33"/>
    <p:sldId id="289" r:id="rId34"/>
    <p:sldId id="290" r:id="rId35"/>
    <p:sldId id="292" r:id="rId36"/>
    <p:sldId id="293" r:id="rId37"/>
    <p:sldId id="294" r:id="rId38"/>
    <p:sldId id="295" r:id="rId39"/>
    <p:sldId id="296" r:id="rId40"/>
    <p:sldId id="262" r:id="rId4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3" autoAdjust="0"/>
    <p:restoredTop sz="94680" autoAdjust="0"/>
  </p:normalViewPr>
  <p:slideViewPr>
    <p:cSldViewPr>
      <p:cViewPr varScale="1">
        <p:scale>
          <a:sx n="108" d="100"/>
          <a:sy n="108" d="100"/>
        </p:scale>
        <p:origin x="1302"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hiy Bolkun" userId="a196f85a57d6d2cf" providerId="LiveId" clId="{DFCF9D76-0606-435C-B4CD-377DC237A8EA}"/>
    <pc:docChg chg="custSel modSld">
      <pc:chgData name="Serhiy Bolkun" userId="a196f85a57d6d2cf" providerId="LiveId" clId="{DFCF9D76-0606-435C-B4CD-377DC237A8EA}" dt="2022-01-15T22:59:04.678" v="2" actId="20577"/>
      <pc:docMkLst>
        <pc:docMk/>
      </pc:docMkLst>
      <pc:sldChg chg="modSp mod">
        <pc:chgData name="Serhiy Bolkun" userId="a196f85a57d6d2cf" providerId="LiveId" clId="{DFCF9D76-0606-435C-B4CD-377DC237A8EA}" dt="2022-01-15T22:58:25.098" v="0" actId="313"/>
        <pc:sldMkLst>
          <pc:docMk/>
          <pc:sldMk cId="0" sldId="262"/>
        </pc:sldMkLst>
        <pc:spChg chg="mod">
          <ac:chgData name="Serhiy Bolkun" userId="a196f85a57d6d2cf" providerId="LiveId" clId="{DFCF9D76-0606-435C-B4CD-377DC237A8EA}" dt="2022-01-15T22:58:25.098" v="0" actId="313"/>
          <ac:spMkLst>
            <pc:docMk/>
            <pc:sldMk cId="0" sldId="262"/>
            <ac:spMk id="4" creationId="{00000000-0000-0000-0000-000000000000}"/>
          </ac:spMkLst>
        </pc:spChg>
      </pc:sldChg>
      <pc:sldChg chg="modSp mod">
        <pc:chgData name="Serhiy Bolkun" userId="a196f85a57d6d2cf" providerId="LiveId" clId="{DFCF9D76-0606-435C-B4CD-377DC237A8EA}" dt="2022-01-15T22:59:04.678" v="2" actId="20577"/>
        <pc:sldMkLst>
          <pc:docMk/>
          <pc:sldMk cId="0" sldId="265"/>
        </pc:sldMkLst>
        <pc:spChg chg="mod">
          <ac:chgData name="Serhiy Bolkun" userId="a196f85a57d6d2cf" providerId="LiveId" clId="{DFCF9D76-0606-435C-B4CD-377DC237A8EA}" dt="2022-01-15T22:59:04.678" v="2" actId="20577"/>
          <ac:spMkLst>
            <pc:docMk/>
            <pc:sldMk cId="0" sldId="265"/>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15.01.2022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‹Nr.›</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6E36-FD25-4E2D-B0AA-010F637433A0}" type="datetimeFigureOut">
              <a:rPr lang="ru-RU" smtClean="0"/>
              <a:pPr/>
              <a:t>15.01.2022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68B6-61C2-468F-89AB-4B9F7531AA68}" type="slidenum">
              <a:rPr lang="ru-RU" smtClean="0"/>
              <a:pPr/>
              <a:t>‹Nr.›</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hyperlink" Target="https://github.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2050.earth/" TargetMode="External"/><Relationship Id="rId5" Type="http://schemas.openxmlformats.org/officeDocument/2006/relationships/hyperlink" Target="https://www.awwwards.com/sites/moment-zero" TargetMode="External"/><Relationship Id="rId10" Type="http://schemas.openxmlformats.org/officeDocument/2006/relationships/hyperlink" Target="https://www.lefigaro.fr/fig-data/covid-19/" TargetMode="External"/><Relationship Id="rId4" Type="http://schemas.openxmlformats.org/officeDocument/2006/relationships/image" Target="../media/image4.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hyperlink" Target="https://weltportale-7b2cd.web.app/"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eltportale-7b2cd.web.app/dashboard/50979" TargetMode="External"/><Relationship Id="rId2" Type="http://schemas.openxmlformats.org/officeDocument/2006/relationships/hyperlink" Target="https://weltportale-7b2cd.web.app/"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google.com/search?q=IT-Consulting_IT-Projektge_DELTA_proveris_AG_&amp;hl=en-DE&amp;tbm=isch&amp;sxsrf=AOaemvKAVBFj4AuJsIkVE7ncRwdJ2Bur-Q:1636894835024&amp;source=lnms&amp;sa=X&amp;ved=2ahUKEwiJ4LO59Jf0AhVxRvEDHbhZAsUQ_AUoAnoECAEQBA&amp;biw=1538&amp;bih=842&amp;dpr=1"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hyperlink" Target="https://threejs.or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dacs.org/feed_reference.aspx" TargetMode="External"/><Relationship Id="rId7" Type="http://schemas.openxmlformats.org/officeDocument/2006/relationships/hyperlink" Target="https://apidoc.rwlabs.org/parameters" TargetMode="External"/><Relationship Id="rId2" Type="http://schemas.openxmlformats.org/officeDocument/2006/relationships/hyperlink" Target="https://reqbin.com/fpfswwwj" TargetMode="External"/><Relationship Id="rId1" Type="http://schemas.openxmlformats.org/officeDocument/2006/relationships/slideLayout" Target="../slideLayouts/slideLayout2.xml"/><Relationship Id="rId6" Type="http://schemas.openxmlformats.org/officeDocument/2006/relationships/hyperlink" Target="https://reliefweb.github.io/search-converter/?appname=rwint-user-0&amp;search-url=https://reliefweb.int/disasters" TargetMode="External"/><Relationship Id="rId5" Type="http://schemas.openxmlformats.org/officeDocument/2006/relationships/hyperlink" Target="https://reliefweb.int/disasters" TargetMode="External"/><Relationship Id="rId10" Type="http://schemas.openxmlformats.org/officeDocument/2006/relationships/hyperlink" Target="https://stock.adobe.com/de/search?k=smileys" TargetMode="External"/><Relationship Id="rId4" Type="http://schemas.openxmlformats.org/officeDocument/2006/relationships/hyperlink" Target="https://rapidapi.com/rankiteo-rankiteo-default/api/rankiteo-climate-risk-assessment/" TargetMode="Externa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de-DE" dirty="0"/>
              <a:t>3D-Programmierung</a:t>
            </a:r>
          </a:p>
        </p:txBody>
      </p:sp>
      <p:sp>
        <p:nvSpPr>
          <p:cNvPr id="3" name="Подзаголовок 2"/>
          <p:cNvSpPr>
            <a:spLocks noGrp="1"/>
          </p:cNvSpPr>
          <p:nvPr>
            <p:ph type="subTitle" idx="1"/>
          </p:nvPr>
        </p:nvSpPr>
        <p:spPr/>
        <p:txBody>
          <a:bodyPr/>
          <a:lstStyle/>
          <a:p>
            <a:r>
              <a:rPr lang="de-DE" dirty="0"/>
              <a:t>Veranstaltungsbeleg WS 2021/22</a:t>
            </a:r>
          </a:p>
        </p:txBody>
      </p:sp>
      <p:pic>
        <p:nvPicPr>
          <p:cNvPr id="4"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5"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7"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8"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9"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1"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2"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a:t>
            </a:fld>
            <a:endParaRPr lang="de-DE" sz="800" dirty="0"/>
          </a:p>
        </p:txBody>
      </p:sp>
      <p:cxnSp>
        <p:nvCxnSpPr>
          <p:cNvPr id="13"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Anmeldung Seite</a:t>
            </a:r>
          </a:p>
          <a:p>
            <a:pPr lvl="1"/>
            <a:endParaRPr lang="de-DE" dirty="0"/>
          </a:p>
          <a:p>
            <a:pPr>
              <a:buNone/>
            </a:pPr>
            <a:endParaRPr lang="de-DE" dirty="0"/>
          </a:p>
          <a:p>
            <a:endParaRPr lang="de-DE" dirty="0"/>
          </a:p>
          <a:p>
            <a:pPr lvl="1"/>
            <a:endParaRPr lang="de-DE" dirty="0"/>
          </a:p>
          <a:p>
            <a:pPr lvl="1"/>
            <a:endParaRPr lang="de-DE" dirty="0"/>
          </a:p>
          <a:p>
            <a:pPr lvl="1"/>
            <a:endParaRPr lang="de-DE" dirty="0"/>
          </a:p>
        </p:txBody>
      </p:sp>
      <p:pic>
        <p:nvPicPr>
          <p:cNvPr id="4098" name="Picture 2" descr="C:\Users\serhi\Desktop\QzA4FsFBYus.jpg"/>
          <p:cNvPicPr>
            <a:picLocks noChangeAspect="1" noChangeArrowheads="1"/>
          </p:cNvPicPr>
          <p:nvPr/>
        </p:nvPicPr>
        <p:blipFill>
          <a:blip r:embed="rId3"/>
          <a:srcRect/>
          <a:stretch>
            <a:fillRect/>
          </a:stretch>
        </p:blipFill>
        <p:spPr bwMode="auto">
          <a:xfrm rot="16200000">
            <a:off x="2071174" y="428107"/>
            <a:ext cx="4644462" cy="6643734"/>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Popup Fenster</a:t>
            </a:r>
          </a:p>
          <a:p>
            <a:pPr lvl="1"/>
            <a:endParaRPr lang="de-DE" dirty="0"/>
          </a:p>
          <a:p>
            <a:pPr>
              <a:buNone/>
            </a:pPr>
            <a:endParaRPr lang="de-DE" dirty="0"/>
          </a:p>
          <a:p>
            <a:endParaRPr lang="de-DE" dirty="0"/>
          </a:p>
          <a:p>
            <a:pPr lvl="1"/>
            <a:endParaRPr lang="de-DE" dirty="0"/>
          </a:p>
          <a:p>
            <a:pPr lvl="1"/>
            <a:endParaRPr lang="de-DE" dirty="0"/>
          </a:p>
          <a:p>
            <a:pPr lvl="1"/>
            <a:endParaRPr lang="de-DE" dirty="0"/>
          </a:p>
        </p:txBody>
      </p:sp>
      <p:pic>
        <p:nvPicPr>
          <p:cNvPr id="5122" name="Picture 2" descr="C:\Users\serhi\Desktop\oYQ6yqxhIas.jpg"/>
          <p:cNvPicPr>
            <a:picLocks noChangeAspect="1" noChangeArrowheads="1"/>
          </p:cNvPicPr>
          <p:nvPr/>
        </p:nvPicPr>
        <p:blipFill>
          <a:blip r:embed="rId3"/>
          <a:srcRect/>
          <a:stretch>
            <a:fillRect/>
          </a:stretch>
        </p:blipFill>
        <p:spPr bwMode="auto">
          <a:xfrm>
            <a:off x="1071538" y="1421592"/>
            <a:ext cx="6643734" cy="4650614"/>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Über Seite</a:t>
            </a:r>
          </a:p>
          <a:p>
            <a:pPr lvl="1"/>
            <a:endParaRPr lang="de-DE" dirty="0"/>
          </a:p>
          <a:p>
            <a:pPr>
              <a:buNone/>
            </a:pPr>
            <a:endParaRPr lang="de-DE" dirty="0"/>
          </a:p>
          <a:p>
            <a:endParaRPr lang="de-DE" dirty="0"/>
          </a:p>
          <a:p>
            <a:pPr lvl="1"/>
            <a:endParaRPr lang="de-DE" dirty="0"/>
          </a:p>
          <a:p>
            <a:pPr lvl="1"/>
            <a:endParaRPr lang="de-DE" dirty="0"/>
          </a:p>
          <a:p>
            <a:pPr lvl="1"/>
            <a:endParaRPr lang="de-DE" dirty="0"/>
          </a:p>
        </p:txBody>
      </p:sp>
      <p:pic>
        <p:nvPicPr>
          <p:cNvPr id="6146" name="Picture 2" descr="C:\Users\serhi\Desktop\v0di9n1GqJo.jpg"/>
          <p:cNvPicPr>
            <a:picLocks noChangeAspect="1" noChangeArrowheads="1"/>
          </p:cNvPicPr>
          <p:nvPr/>
        </p:nvPicPr>
        <p:blipFill>
          <a:blip r:embed="rId3"/>
          <a:srcRect/>
          <a:stretch>
            <a:fillRect/>
          </a:stretch>
        </p:blipFill>
        <p:spPr bwMode="auto">
          <a:xfrm rot="16200000">
            <a:off x="2068099" y="425032"/>
            <a:ext cx="4650613" cy="6643733"/>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Aufklappbare Filter</a:t>
            </a:r>
          </a:p>
          <a:p>
            <a:pPr lvl="1"/>
            <a:endParaRPr lang="de-DE" dirty="0"/>
          </a:p>
          <a:p>
            <a:pPr>
              <a:buNone/>
            </a:pPr>
            <a:endParaRPr lang="de-DE" dirty="0"/>
          </a:p>
          <a:p>
            <a:endParaRPr lang="de-DE" dirty="0"/>
          </a:p>
          <a:p>
            <a:pPr lvl="1"/>
            <a:endParaRPr lang="de-DE" dirty="0"/>
          </a:p>
          <a:p>
            <a:pPr lvl="1"/>
            <a:endParaRPr lang="de-DE" dirty="0"/>
          </a:p>
          <a:p>
            <a:pPr lvl="1"/>
            <a:endParaRPr lang="de-DE" dirty="0"/>
          </a:p>
        </p:txBody>
      </p:sp>
      <p:pic>
        <p:nvPicPr>
          <p:cNvPr id="7170" name="Picture 2" descr="C:\Users\serhi\Desktop\QUTbif0r9y0.jpg"/>
          <p:cNvPicPr>
            <a:picLocks noChangeAspect="1" noChangeArrowheads="1"/>
          </p:cNvPicPr>
          <p:nvPr/>
        </p:nvPicPr>
        <p:blipFill>
          <a:blip r:embed="rId3"/>
          <a:srcRect/>
          <a:stretch>
            <a:fillRect/>
          </a:stretch>
        </p:blipFill>
        <p:spPr bwMode="auto">
          <a:xfrm rot="16200000">
            <a:off x="2074249" y="431183"/>
            <a:ext cx="4638311" cy="6643734"/>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Aufgabenbereiche</a:t>
            </a:r>
          </a:p>
          <a:p>
            <a:pPr lvl="1"/>
            <a:endParaRPr lang="de-DE" dirty="0"/>
          </a:p>
          <a:p>
            <a:pPr>
              <a:buNone/>
            </a:pPr>
            <a:endParaRPr lang="de-DE" dirty="0"/>
          </a:p>
          <a:p>
            <a:endParaRPr lang="de-DE" dirty="0"/>
          </a:p>
          <a:p>
            <a:pPr lvl="1"/>
            <a:endParaRPr lang="de-DE" dirty="0"/>
          </a:p>
          <a:p>
            <a:pPr lvl="1"/>
            <a:endParaRPr lang="de-DE" dirty="0"/>
          </a:p>
          <a:p>
            <a:pPr lvl="1"/>
            <a:endParaRPr lang="de-DE" dirty="0"/>
          </a:p>
        </p:txBody>
      </p:sp>
      <p:pic>
        <p:nvPicPr>
          <p:cNvPr id="1027" name="Picture 3" descr="C:\Users\serhi\OneDrive\Desktop\Master\1 Semester\4.°(Online)3D-Programmierung\Beleg (Uhlemann, Bommel)\Arbeitsbereiche.png"/>
          <p:cNvPicPr>
            <a:picLocks noChangeAspect="1" noChangeArrowheads="1"/>
          </p:cNvPicPr>
          <p:nvPr/>
        </p:nvPicPr>
        <p:blipFill>
          <a:blip r:embed="rId3"/>
          <a:srcRect/>
          <a:stretch>
            <a:fillRect/>
          </a:stretch>
        </p:blipFill>
        <p:spPr bwMode="auto">
          <a:xfrm>
            <a:off x="-285784" y="1643085"/>
            <a:ext cx="9525001" cy="5000625"/>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err="1"/>
              <a:t>Must</a:t>
            </a:r>
            <a:r>
              <a:rPr lang="de-DE" dirty="0"/>
              <a:t> &amp; Nice-</a:t>
            </a:r>
            <a:r>
              <a:rPr lang="de-DE" dirty="0" err="1"/>
              <a:t>to</a:t>
            </a:r>
            <a:r>
              <a:rPr lang="de-DE" dirty="0"/>
              <a:t>-</a:t>
            </a:r>
            <a:r>
              <a:rPr lang="de-DE" dirty="0" err="1"/>
              <a:t>have</a:t>
            </a:r>
            <a:r>
              <a:rPr lang="de-DE" dirty="0"/>
              <a:t> </a:t>
            </a:r>
            <a:r>
              <a:rPr lang="de-DE" dirty="0" err="1"/>
              <a:t>Criteria</a:t>
            </a:r>
            <a:endParaRPr lang="de-DE" dirty="0"/>
          </a:p>
          <a:p>
            <a:endParaRPr lang="de-DE" dirty="0"/>
          </a:p>
          <a:p>
            <a:pPr lvl="1">
              <a:buFontTx/>
              <a:buChar char="-"/>
            </a:pPr>
            <a:endParaRPr lang="de-DE"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16" name="Цилиндр 15"/>
          <p:cNvSpPr/>
          <p:nvPr/>
        </p:nvSpPr>
        <p:spPr>
          <a:xfrm>
            <a:off x="785786" y="1643050"/>
            <a:ext cx="3286148" cy="470718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Цилиндр 16"/>
          <p:cNvSpPr/>
          <p:nvPr/>
        </p:nvSpPr>
        <p:spPr>
          <a:xfrm>
            <a:off x="4786314" y="1643050"/>
            <a:ext cx="3286148" cy="470718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p:cNvSpPr txBox="1"/>
          <p:nvPr/>
        </p:nvSpPr>
        <p:spPr>
          <a:xfrm>
            <a:off x="1285852" y="1857364"/>
            <a:ext cx="2214578" cy="369332"/>
          </a:xfrm>
          <a:prstGeom prst="rect">
            <a:avLst/>
          </a:prstGeom>
          <a:noFill/>
        </p:spPr>
        <p:txBody>
          <a:bodyPr wrap="square" rtlCol="0">
            <a:spAutoFit/>
          </a:bodyPr>
          <a:lstStyle/>
          <a:p>
            <a:pPr algn="ctr"/>
            <a:r>
              <a:rPr lang="de-DE" dirty="0" err="1"/>
              <a:t>Must</a:t>
            </a:r>
            <a:endParaRPr lang="de-DE" dirty="0"/>
          </a:p>
        </p:txBody>
      </p:sp>
      <p:sp>
        <p:nvSpPr>
          <p:cNvPr id="19" name="TextBox 18"/>
          <p:cNvSpPr txBox="1"/>
          <p:nvPr/>
        </p:nvSpPr>
        <p:spPr>
          <a:xfrm>
            <a:off x="5357818" y="1857364"/>
            <a:ext cx="2214578" cy="369332"/>
          </a:xfrm>
          <a:prstGeom prst="rect">
            <a:avLst/>
          </a:prstGeom>
          <a:noFill/>
        </p:spPr>
        <p:txBody>
          <a:bodyPr wrap="square" rtlCol="0">
            <a:spAutoFit/>
          </a:bodyPr>
          <a:lstStyle/>
          <a:p>
            <a:pPr algn="ctr"/>
            <a:r>
              <a:rPr lang="de-DE" dirty="0"/>
              <a:t>Nice-</a:t>
            </a:r>
            <a:r>
              <a:rPr lang="de-DE" dirty="0" err="1"/>
              <a:t>to</a:t>
            </a:r>
            <a:r>
              <a:rPr lang="de-DE" dirty="0"/>
              <a:t>-</a:t>
            </a:r>
            <a:r>
              <a:rPr lang="de-DE" dirty="0" err="1"/>
              <a:t>have</a:t>
            </a:r>
            <a:endParaRPr lang="de-DE" dirty="0"/>
          </a:p>
        </p:txBody>
      </p:sp>
      <p:sp>
        <p:nvSpPr>
          <p:cNvPr id="20" name="TextBox 19"/>
          <p:cNvSpPr txBox="1"/>
          <p:nvPr/>
        </p:nvSpPr>
        <p:spPr>
          <a:xfrm>
            <a:off x="857224" y="2583602"/>
            <a:ext cx="3286148" cy="2277547"/>
          </a:xfrm>
          <a:prstGeom prst="rect">
            <a:avLst/>
          </a:prstGeom>
          <a:noFill/>
        </p:spPr>
        <p:txBody>
          <a:bodyPr wrap="square" rtlCol="0">
            <a:spAutoFit/>
          </a:bodyPr>
          <a:lstStyle/>
          <a:p>
            <a:pPr>
              <a:buFont typeface="Arial" pitchFamily="34" charset="0"/>
              <a:buChar char="•"/>
            </a:pPr>
            <a:r>
              <a:rPr lang="de-DE" sz="1400" dirty="0"/>
              <a:t> Interaktives 3D Model</a:t>
            </a:r>
          </a:p>
          <a:p>
            <a:pPr>
              <a:buFont typeface="Arial" pitchFamily="34" charset="0"/>
              <a:buChar char="•"/>
            </a:pPr>
            <a:r>
              <a:rPr lang="de-DE" sz="1400" dirty="0"/>
              <a:t> Sterne/Beleuchtung</a:t>
            </a:r>
          </a:p>
          <a:p>
            <a:pPr>
              <a:buFont typeface="Arial" pitchFamily="34" charset="0"/>
              <a:buChar char="•"/>
            </a:pPr>
            <a:r>
              <a:rPr lang="de-DE" sz="1400" dirty="0"/>
              <a:t> API Schnittstelle</a:t>
            </a:r>
          </a:p>
          <a:p>
            <a:pPr>
              <a:buFont typeface="Arial" pitchFamily="34" charset="0"/>
              <a:buChar char="•"/>
            </a:pPr>
            <a:r>
              <a:rPr lang="de-DE" sz="1400" dirty="0"/>
              <a:t> Filter</a:t>
            </a:r>
          </a:p>
          <a:p>
            <a:pPr>
              <a:buFont typeface="Arial" pitchFamily="34" charset="0"/>
              <a:buChar char="•"/>
            </a:pPr>
            <a:r>
              <a:rPr lang="de-DE" sz="1400" dirty="0"/>
              <a:t> Authentifizierung</a:t>
            </a:r>
          </a:p>
          <a:p>
            <a:pPr>
              <a:buFont typeface="Arial" pitchFamily="34" charset="0"/>
              <a:buChar char="•"/>
            </a:pPr>
            <a:r>
              <a:rPr lang="de-DE" sz="1400" dirty="0"/>
              <a:t> Kommentare hinterlassen</a:t>
            </a:r>
          </a:p>
          <a:p>
            <a:pPr>
              <a:buFont typeface="Arial" pitchFamily="34" charset="0"/>
              <a:buChar char="•"/>
            </a:pPr>
            <a:r>
              <a:rPr lang="de-DE" sz="1400" dirty="0"/>
              <a:t> Nutzerfreundliche Steuerungshinweise</a:t>
            </a:r>
          </a:p>
          <a:p>
            <a:pPr>
              <a:buFont typeface="Arial" pitchFamily="34" charset="0"/>
              <a:buChar char="•"/>
            </a:pPr>
            <a:r>
              <a:rPr lang="de-DE" sz="1400" dirty="0"/>
              <a:t> Teilunmöglichkeit auf Media Plattformen</a:t>
            </a:r>
          </a:p>
          <a:p>
            <a:pPr>
              <a:buFont typeface="Arial" pitchFamily="34" charset="0"/>
              <a:buChar char="•"/>
            </a:pPr>
            <a:r>
              <a:rPr lang="de-DE" sz="1400" dirty="0"/>
              <a:t> Intro Musik</a:t>
            </a:r>
          </a:p>
          <a:p>
            <a:endParaRPr lang="de-DE" sz="1600" dirty="0"/>
          </a:p>
        </p:txBody>
      </p:sp>
      <p:sp>
        <p:nvSpPr>
          <p:cNvPr id="21" name="TextBox 20"/>
          <p:cNvSpPr txBox="1"/>
          <p:nvPr/>
        </p:nvSpPr>
        <p:spPr>
          <a:xfrm>
            <a:off x="4857752" y="2571744"/>
            <a:ext cx="3429024" cy="2923877"/>
          </a:xfrm>
          <a:prstGeom prst="rect">
            <a:avLst/>
          </a:prstGeom>
          <a:noFill/>
        </p:spPr>
        <p:txBody>
          <a:bodyPr wrap="square" rtlCol="0">
            <a:spAutoFit/>
          </a:bodyPr>
          <a:lstStyle/>
          <a:p>
            <a:pPr>
              <a:buFont typeface="Arial" pitchFamily="34" charset="0"/>
              <a:buChar char="•"/>
            </a:pPr>
            <a:r>
              <a:rPr lang="de-DE" sz="1400" dirty="0"/>
              <a:t> </a:t>
            </a:r>
            <a:r>
              <a:rPr lang="de-DE" sz="1400" dirty="0" err="1"/>
              <a:t>Loader</a:t>
            </a:r>
            <a:r>
              <a:rPr lang="de-DE" sz="1400" dirty="0"/>
              <a:t> Fenster mit Wetter Sprüche</a:t>
            </a:r>
          </a:p>
          <a:p>
            <a:pPr>
              <a:buFont typeface="Arial" pitchFamily="34" charset="0"/>
              <a:buChar char="•"/>
            </a:pPr>
            <a:r>
              <a:rPr lang="de-DE" sz="1400" dirty="0"/>
              <a:t> Kugel Interpolieren</a:t>
            </a:r>
          </a:p>
          <a:p>
            <a:pPr>
              <a:buFont typeface="Arial" pitchFamily="34" charset="0"/>
              <a:buChar char="•"/>
            </a:pPr>
            <a:r>
              <a:rPr lang="de-DE" sz="1400" dirty="0"/>
              <a:t> Text Animation mit </a:t>
            </a:r>
            <a:r>
              <a:rPr lang="de-DE" sz="1400" dirty="0" err="1"/>
              <a:t>Scrambler</a:t>
            </a:r>
            <a:endParaRPr lang="de-DE" sz="1400" dirty="0"/>
          </a:p>
          <a:p>
            <a:pPr>
              <a:buFont typeface="Arial" pitchFamily="34" charset="0"/>
              <a:buChar char="•"/>
            </a:pPr>
            <a:r>
              <a:rPr lang="de-DE" sz="1400" dirty="0"/>
              <a:t> </a:t>
            </a:r>
            <a:r>
              <a:rPr lang="de-DE" sz="1400" dirty="0" err="1"/>
              <a:t>Like</a:t>
            </a:r>
            <a:r>
              <a:rPr lang="de-DE" sz="1400" dirty="0"/>
              <a:t>/</a:t>
            </a:r>
            <a:r>
              <a:rPr lang="de-DE" sz="1400" dirty="0" err="1"/>
              <a:t>Dislike</a:t>
            </a:r>
            <a:r>
              <a:rPr lang="de-DE" sz="1400" dirty="0"/>
              <a:t> Knopfe</a:t>
            </a:r>
          </a:p>
          <a:p>
            <a:pPr>
              <a:buFont typeface="Arial" pitchFamily="34" charset="0"/>
              <a:buChar char="•"/>
            </a:pPr>
            <a:r>
              <a:rPr lang="de-DE" sz="1400" dirty="0"/>
              <a:t> Mini </a:t>
            </a:r>
            <a:r>
              <a:rPr lang="de-DE" sz="1400" dirty="0" err="1"/>
              <a:t>Map</a:t>
            </a:r>
            <a:endParaRPr lang="de-DE" sz="1400" dirty="0"/>
          </a:p>
          <a:p>
            <a:pPr>
              <a:buFont typeface="Arial" pitchFamily="34" charset="0"/>
              <a:buChar char="•"/>
            </a:pPr>
            <a:r>
              <a:rPr lang="de-DE" sz="1400" dirty="0"/>
              <a:t> Spende Knopf</a:t>
            </a:r>
          </a:p>
          <a:p>
            <a:pPr>
              <a:buFont typeface="Arial" pitchFamily="34" charset="0"/>
              <a:buChar char="•"/>
            </a:pPr>
            <a:r>
              <a:rPr lang="de-DE" sz="1400" dirty="0"/>
              <a:t> Chat</a:t>
            </a:r>
          </a:p>
          <a:p>
            <a:pPr>
              <a:buFont typeface="Arial" pitchFamily="34" charset="0"/>
              <a:buChar char="•"/>
            </a:pPr>
            <a:r>
              <a:rPr lang="de-DE" sz="1400" dirty="0"/>
              <a:t> </a:t>
            </a:r>
            <a:r>
              <a:rPr lang="de-DE" sz="1400" dirty="0" err="1"/>
              <a:t>Curve</a:t>
            </a:r>
            <a:r>
              <a:rPr lang="de-DE" sz="1400" dirty="0"/>
              <a:t> von Standort zum ‚</a:t>
            </a:r>
            <a:r>
              <a:rPr lang="de-DE" sz="1400" dirty="0" err="1"/>
              <a:t>Disaster</a:t>
            </a:r>
            <a:r>
              <a:rPr lang="de-DE" sz="1400" dirty="0"/>
              <a:t>‘ Ort</a:t>
            </a:r>
          </a:p>
          <a:p>
            <a:pPr>
              <a:buFont typeface="Arial" pitchFamily="34" charset="0"/>
              <a:buChar char="•"/>
            </a:pPr>
            <a:r>
              <a:rPr lang="de-DE" sz="1400" dirty="0"/>
              <a:t> Aktuelle Anzahl der Zuschauer</a:t>
            </a:r>
          </a:p>
          <a:p>
            <a:pPr>
              <a:buFont typeface="Arial" pitchFamily="34" charset="0"/>
              <a:buChar char="•"/>
            </a:pPr>
            <a:r>
              <a:rPr lang="de-DE" sz="1400" dirty="0"/>
              <a:t> Kommentare in Baum Struktur</a:t>
            </a:r>
          </a:p>
          <a:p>
            <a:pPr>
              <a:buFont typeface="Arial" pitchFamily="34" charset="0"/>
              <a:buChar char="•"/>
            </a:pPr>
            <a:r>
              <a:rPr lang="de-DE" sz="1400" dirty="0"/>
              <a:t> 3D-Model auf enzsprechenden Orten</a:t>
            </a:r>
          </a:p>
          <a:p>
            <a:pPr>
              <a:buFont typeface="Arial" pitchFamily="34" charset="0"/>
              <a:buChar char="•"/>
            </a:pPr>
            <a:r>
              <a:rPr lang="de-DE" sz="1400" dirty="0"/>
              <a:t> Menu für Gestaltung der Szene</a:t>
            </a:r>
          </a:p>
          <a:p>
            <a:pPr>
              <a:buFont typeface="Arial" pitchFamily="34" charset="0"/>
              <a:buChar char="•"/>
            </a:pPr>
            <a:endParaRPr lang="de-DE"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zeitplannung.png"/>
          <p:cNvPicPr>
            <a:picLocks noChangeAspect="1" noChangeArrowheads="1"/>
          </p:cNvPicPr>
          <p:nvPr/>
        </p:nvPicPr>
        <p:blipFill>
          <a:blip r:embed="rId2"/>
          <a:srcRect/>
          <a:stretch>
            <a:fillRect/>
          </a:stretch>
        </p:blipFill>
        <p:spPr bwMode="auto">
          <a:xfrm>
            <a:off x="571472" y="1357298"/>
            <a:ext cx="8254972" cy="464342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Zeitplanung</a:t>
            </a:r>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23" name="Прямоугольник 22"/>
          <p:cNvSpPr/>
          <p:nvPr/>
        </p:nvSpPr>
        <p:spPr>
          <a:xfrm>
            <a:off x="4286248" y="5500702"/>
            <a:ext cx="848117" cy="307777"/>
          </a:xfrm>
          <a:prstGeom prst="rect">
            <a:avLst/>
          </a:prstGeom>
        </p:spPr>
        <p:txBody>
          <a:bodyPr wrap="none">
            <a:spAutoFit/>
          </a:bodyPr>
          <a:lstStyle/>
          <a:p>
            <a:r>
              <a:rPr lang="de-DE" sz="1400" dirty="0"/>
              <a:t>Zeitleiste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erhi\Desktop\jira_workflow.PNG"/>
          <p:cNvPicPr>
            <a:picLocks noChangeAspect="1" noChangeArrowheads="1"/>
          </p:cNvPicPr>
          <p:nvPr/>
        </p:nvPicPr>
        <p:blipFill>
          <a:blip r:embed="rId2"/>
          <a:srcRect/>
          <a:stretch>
            <a:fillRect/>
          </a:stretch>
        </p:blipFill>
        <p:spPr bwMode="auto">
          <a:xfrm>
            <a:off x="928662" y="1658947"/>
            <a:ext cx="7233922" cy="3770317"/>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Arbeitsablauf</a:t>
            </a:r>
          </a:p>
          <a:p>
            <a:pPr lvl="1"/>
            <a:r>
              <a:rPr lang="de-DE" dirty="0"/>
              <a:t>Agile Softwareentwicklung (SCRUM)</a:t>
            </a:r>
          </a:p>
          <a:p>
            <a:pPr lvl="1"/>
            <a:r>
              <a:rPr lang="de-DE" dirty="0"/>
              <a:t>2-wöchigen Sprints</a:t>
            </a:r>
          </a:p>
          <a:p>
            <a:pPr lvl="1"/>
            <a:r>
              <a:rPr lang="de-DE" dirty="0"/>
              <a:t>Meeting 1 mal pro Woche</a:t>
            </a:r>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23" name="Прямоугольник 22"/>
          <p:cNvSpPr/>
          <p:nvPr/>
        </p:nvSpPr>
        <p:spPr>
          <a:xfrm>
            <a:off x="3991378" y="4643446"/>
            <a:ext cx="1580754" cy="307777"/>
          </a:xfrm>
          <a:prstGeom prst="rect">
            <a:avLst/>
          </a:prstGeom>
        </p:spPr>
        <p:txBody>
          <a:bodyPr wrap="none">
            <a:spAutoFit/>
          </a:bodyPr>
          <a:lstStyle/>
          <a:p>
            <a:r>
              <a:rPr lang="de-DE" sz="1400" dirty="0"/>
              <a:t>Workflow </a:t>
            </a:r>
            <a:r>
              <a:rPr lang="de-DE" sz="1400" dirty="0" err="1"/>
              <a:t>manager</a:t>
            </a:r>
            <a:endParaRPr lang="de-DE"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descr="C:\Users\serhi\Desktop\personas5-6.png"/>
          <p:cNvPicPr>
            <a:picLocks noChangeAspect="1" noChangeArrowheads="1"/>
          </p:cNvPicPr>
          <p:nvPr/>
        </p:nvPicPr>
        <p:blipFill>
          <a:blip r:embed="rId2"/>
          <a:srcRect/>
          <a:stretch>
            <a:fillRect/>
          </a:stretch>
        </p:blipFill>
        <p:spPr bwMode="auto">
          <a:xfrm>
            <a:off x="3571868" y="3361867"/>
            <a:ext cx="2786082" cy="249602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Personas (</a:t>
            </a:r>
            <a:r>
              <a:rPr lang="de-DE" dirty="0">
                <a:hlinkClick r:id="rId3"/>
              </a:rPr>
              <a:t>Zielgruppen</a:t>
            </a:r>
            <a:r>
              <a:rPr lang="de-DE" dirty="0"/>
              <a:t>)</a:t>
            </a:r>
          </a:p>
          <a:p>
            <a:pPr lvl="1"/>
            <a:r>
              <a:rPr lang="de-DE" dirty="0"/>
              <a:t>Typdifferenzierung</a:t>
            </a:r>
          </a:p>
        </p:txBody>
      </p:sp>
      <p:pic>
        <p:nvPicPr>
          <p:cNvPr id="5" name="Bild 14" descr="HTW_GESAMTLOGO.png"/>
          <p:cNvPicPr>
            <a:picLocks noChangeAspect="1"/>
          </p:cNvPicPr>
          <p:nvPr/>
        </p:nvPicPr>
        <p:blipFill>
          <a:blip r:embed="rId4"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2051" name="Picture 3" descr="C:\Users\serhi\Desktop\personas1.png"/>
          <p:cNvPicPr>
            <a:picLocks noChangeAspect="1" noChangeArrowheads="1"/>
          </p:cNvPicPr>
          <p:nvPr/>
        </p:nvPicPr>
        <p:blipFill>
          <a:blip r:embed="rId5"/>
          <a:srcRect/>
          <a:stretch>
            <a:fillRect/>
          </a:stretch>
        </p:blipFill>
        <p:spPr bwMode="auto">
          <a:xfrm>
            <a:off x="6786578" y="1714488"/>
            <a:ext cx="1857388" cy="3510784"/>
          </a:xfrm>
          <a:prstGeom prst="rect">
            <a:avLst/>
          </a:prstGeom>
          <a:noFill/>
        </p:spPr>
      </p:pic>
      <p:pic>
        <p:nvPicPr>
          <p:cNvPr id="2052" name="Picture 4" descr="C:\Users\serhi\Desktop\personas2.png"/>
          <p:cNvPicPr>
            <a:picLocks noChangeAspect="1" noChangeArrowheads="1"/>
          </p:cNvPicPr>
          <p:nvPr/>
        </p:nvPicPr>
        <p:blipFill>
          <a:blip r:embed="rId6"/>
          <a:srcRect/>
          <a:stretch>
            <a:fillRect/>
          </a:stretch>
        </p:blipFill>
        <p:spPr bwMode="auto">
          <a:xfrm>
            <a:off x="930880" y="1643050"/>
            <a:ext cx="2283798" cy="3590395"/>
          </a:xfrm>
          <a:prstGeom prst="rect">
            <a:avLst/>
          </a:prstGeom>
          <a:noFill/>
        </p:spPr>
      </p:pic>
      <p:pic>
        <p:nvPicPr>
          <p:cNvPr id="2053" name="Picture 5" descr="C:\Users\serhi\Desktop\personas3.png"/>
          <p:cNvPicPr>
            <a:picLocks noChangeAspect="1" noChangeArrowheads="1"/>
          </p:cNvPicPr>
          <p:nvPr/>
        </p:nvPicPr>
        <p:blipFill>
          <a:blip r:embed="rId7"/>
          <a:srcRect/>
          <a:stretch>
            <a:fillRect/>
          </a:stretch>
        </p:blipFill>
        <p:spPr bwMode="auto">
          <a:xfrm>
            <a:off x="3571868" y="1000108"/>
            <a:ext cx="1338098" cy="2500330"/>
          </a:xfrm>
          <a:prstGeom prst="rect">
            <a:avLst/>
          </a:prstGeom>
          <a:noFill/>
        </p:spPr>
      </p:pic>
      <p:pic>
        <p:nvPicPr>
          <p:cNvPr id="2054" name="Picture 6" descr="C:\Users\serhi\Desktop\personas4.png"/>
          <p:cNvPicPr>
            <a:picLocks noChangeAspect="1" noChangeArrowheads="1"/>
          </p:cNvPicPr>
          <p:nvPr/>
        </p:nvPicPr>
        <p:blipFill>
          <a:blip r:embed="rId8"/>
          <a:srcRect/>
          <a:stretch>
            <a:fillRect/>
          </a:stretch>
        </p:blipFill>
        <p:spPr bwMode="auto">
          <a:xfrm>
            <a:off x="4929190" y="1000108"/>
            <a:ext cx="1414560" cy="2500330"/>
          </a:xfrm>
          <a:prstGeom prst="rect">
            <a:avLst/>
          </a:prstGeom>
          <a:noFill/>
        </p:spPr>
      </p:pic>
      <p:sp>
        <p:nvSpPr>
          <p:cNvPr id="26" name="Прямоугольник 25"/>
          <p:cNvSpPr/>
          <p:nvPr/>
        </p:nvSpPr>
        <p:spPr>
          <a:xfrm>
            <a:off x="7215206" y="5214950"/>
            <a:ext cx="1143008" cy="307777"/>
          </a:xfrm>
          <a:prstGeom prst="rect">
            <a:avLst/>
          </a:prstGeom>
        </p:spPr>
        <p:txBody>
          <a:bodyPr wrap="square">
            <a:spAutoFit/>
          </a:bodyPr>
          <a:lstStyle/>
          <a:p>
            <a:pPr algn="ctr"/>
            <a:r>
              <a:rPr lang="de-DE" sz="1400" dirty="0"/>
              <a:t>Negativ</a:t>
            </a:r>
          </a:p>
        </p:txBody>
      </p:sp>
      <p:sp>
        <p:nvSpPr>
          <p:cNvPr id="27" name="Прямоугольник 26"/>
          <p:cNvSpPr/>
          <p:nvPr/>
        </p:nvSpPr>
        <p:spPr>
          <a:xfrm>
            <a:off x="4000496" y="5857892"/>
            <a:ext cx="1928826" cy="307777"/>
          </a:xfrm>
          <a:prstGeom prst="rect">
            <a:avLst/>
          </a:prstGeom>
        </p:spPr>
        <p:txBody>
          <a:bodyPr wrap="square">
            <a:spAutoFit/>
          </a:bodyPr>
          <a:lstStyle/>
          <a:p>
            <a:pPr algn="ctr"/>
            <a:r>
              <a:rPr lang="de-DE" sz="1400" dirty="0"/>
              <a:t>Sekundär/Nebenrolle</a:t>
            </a:r>
          </a:p>
        </p:txBody>
      </p:sp>
      <p:sp>
        <p:nvSpPr>
          <p:cNvPr id="28" name="Прямоугольник 27"/>
          <p:cNvSpPr/>
          <p:nvPr/>
        </p:nvSpPr>
        <p:spPr>
          <a:xfrm>
            <a:off x="1500166" y="5214950"/>
            <a:ext cx="1143008" cy="307777"/>
          </a:xfrm>
          <a:prstGeom prst="rect">
            <a:avLst/>
          </a:prstGeom>
        </p:spPr>
        <p:txBody>
          <a:bodyPr wrap="square">
            <a:spAutoFit/>
          </a:bodyPr>
          <a:lstStyle/>
          <a:p>
            <a:r>
              <a:rPr lang="de-DE" sz="1400" dirty="0"/>
              <a:t>       Primär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Persona Ableiten (1)</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19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28" name="Прямоугольник 27"/>
          <p:cNvSpPr/>
          <p:nvPr/>
        </p:nvSpPr>
        <p:spPr>
          <a:xfrm>
            <a:off x="2786050" y="5786454"/>
            <a:ext cx="1143008" cy="307777"/>
          </a:xfrm>
          <a:prstGeom prst="rect">
            <a:avLst/>
          </a:prstGeom>
        </p:spPr>
        <p:txBody>
          <a:bodyPr wrap="square">
            <a:spAutoFit/>
          </a:bodyPr>
          <a:lstStyle/>
          <a:p>
            <a:pPr algn="ctr"/>
            <a:r>
              <a:rPr lang="de-DE" sz="1400" dirty="0">
                <a:hlinkClick r:id="rId3"/>
              </a:rPr>
              <a:t>Primär</a:t>
            </a:r>
            <a:endParaRPr lang="de-DE" sz="1400" dirty="0"/>
          </a:p>
        </p:txBody>
      </p:sp>
      <p:pic>
        <p:nvPicPr>
          <p:cNvPr id="1027" name="Picture 3" descr="C:\Users\serhi\Desktop\1a.png"/>
          <p:cNvPicPr>
            <a:picLocks noChangeAspect="1" noChangeArrowheads="1"/>
          </p:cNvPicPr>
          <p:nvPr/>
        </p:nvPicPr>
        <p:blipFill>
          <a:blip r:embed="rId4"/>
          <a:srcRect/>
          <a:stretch>
            <a:fillRect/>
          </a:stretch>
        </p:blipFill>
        <p:spPr bwMode="auto">
          <a:xfrm>
            <a:off x="389877" y="1357299"/>
            <a:ext cx="6039511" cy="4459234"/>
          </a:xfrm>
          <a:prstGeom prst="rect">
            <a:avLst/>
          </a:prstGeom>
          <a:noFill/>
        </p:spPr>
      </p:pic>
      <p:pic>
        <p:nvPicPr>
          <p:cNvPr id="1028" name="Picture 4" descr="C:\Users\serhi\Desktop\1.PNG"/>
          <p:cNvPicPr>
            <a:picLocks noChangeAspect="1" noChangeArrowheads="1"/>
          </p:cNvPicPr>
          <p:nvPr/>
        </p:nvPicPr>
        <p:blipFill>
          <a:blip r:embed="rId5"/>
          <a:srcRect/>
          <a:stretch>
            <a:fillRect/>
          </a:stretch>
        </p:blipFill>
        <p:spPr bwMode="auto">
          <a:xfrm>
            <a:off x="6000760" y="1500174"/>
            <a:ext cx="2947268" cy="229870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222" y="0"/>
            <a:ext cx="3143272" cy="785794"/>
          </a:xfrm>
        </p:spPr>
        <p:txBody>
          <a:bodyPr>
            <a:normAutofit/>
          </a:bodyPr>
          <a:lstStyle/>
          <a:p>
            <a:r>
              <a:rPr lang="de-DE" sz="2800" dirty="0"/>
              <a:t>Motivation</a:t>
            </a:r>
          </a:p>
        </p:txBody>
      </p:sp>
      <p:pic>
        <p:nvPicPr>
          <p:cNvPr id="1026" name="Picture 2" descr="C:\Users\serhi\Desktop\Master\1 Semester\4.°(Online)3D-Programmierung\B\Vorbereitung\img\3.PNG"/>
          <p:cNvPicPr>
            <a:picLocks noChangeAspect="1" noChangeArrowheads="1"/>
          </p:cNvPicPr>
          <p:nvPr/>
        </p:nvPicPr>
        <p:blipFill>
          <a:blip r:embed="rId2" cstate="print"/>
          <a:srcRect/>
          <a:stretch>
            <a:fillRect/>
          </a:stretch>
        </p:blipFill>
        <p:spPr bwMode="auto">
          <a:xfrm>
            <a:off x="500034" y="1376064"/>
            <a:ext cx="3929090" cy="1910060"/>
          </a:xfrm>
          <a:prstGeom prst="rect">
            <a:avLst/>
          </a:prstGeom>
          <a:noFill/>
        </p:spPr>
      </p:pic>
      <p:pic>
        <p:nvPicPr>
          <p:cNvPr id="1027" name="Picture 3" descr="C:\Users\serhi\Desktop\Master\1 Semester\4.°(Online)3D-Programmierung\B\Vorbereitung\img\Kaspersky.PNG"/>
          <p:cNvPicPr>
            <a:picLocks noChangeAspect="1" noChangeArrowheads="1"/>
          </p:cNvPicPr>
          <p:nvPr/>
        </p:nvPicPr>
        <p:blipFill>
          <a:blip r:embed="rId3" cstate="print"/>
          <a:srcRect/>
          <a:stretch>
            <a:fillRect/>
          </a:stretch>
        </p:blipFill>
        <p:spPr bwMode="auto">
          <a:xfrm>
            <a:off x="4739280" y="1357298"/>
            <a:ext cx="3976124" cy="1928826"/>
          </a:xfrm>
          <a:prstGeom prst="rect">
            <a:avLst/>
          </a:prstGeom>
          <a:noFill/>
        </p:spPr>
      </p:pic>
      <p:pic>
        <p:nvPicPr>
          <p:cNvPr id="1028" name="Picture 4" descr="C:\Users\serhi\Desktop\Master\1 Semester\4.°(Online)3D-Programmierung\B\Vorbereitung\img\git.PNG"/>
          <p:cNvPicPr>
            <a:picLocks noChangeAspect="1" noChangeArrowheads="1"/>
          </p:cNvPicPr>
          <p:nvPr/>
        </p:nvPicPr>
        <p:blipFill>
          <a:blip r:embed="rId4" cstate="print"/>
          <a:srcRect/>
          <a:stretch>
            <a:fillRect/>
          </a:stretch>
        </p:blipFill>
        <p:spPr bwMode="auto">
          <a:xfrm>
            <a:off x="500034" y="3714752"/>
            <a:ext cx="3929090" cy="1956150"/>
          </a:xfrm>
          <a:prstGeom prst="rect">
            <a:avLst/>
          </a:prstGeom>
          <a:noFill/>
        </p:spPr>
      </p:pic>
      <p:sp>
        <p:nvSpPr>
          <p:cNvPr id="7" name="TextBox 6"/>
          <p:cNvSpPr txBox="1"/>
          <p:nvPr/>
        </p:nvSpPr>
        <p:spPr>
          <a:xfrm>
            <a:off x="500034" y="3286124"/>
            <a:ext cx="3929090" cy="307777"/>
          </a:xfrm>
          <a:prstGeom prst="rect">
            <a:avLst/>
          </a:prstGeom>
          <a:noFill/>
        </p:spPr>
        <p:txBody>
          <a:bodyPr wrap="square" rtlCol="0">
            <a:spAutoFit/>
          </a:bodyPr>
          <a:lstStyle/>
          <a:p>
            <a:pPr algn="ctr"/>
            <a:r>
              <a:rPr lang="de-DE" sz="1400" dirty="0">
                <a:hlinkClick r:id="rId5"/>
              </a:rPr>
              <a:t>https://www.awwwards.com/sites/moment-zero</a:t>
            </a:r>
            <a:endParaRPr lang="de-DE" sz="1400" dirty="0"/>
          </a:p>
        </p:txBody>
      </p:sp>
      <p:sp>
        <p:nvSpPr>
          <p:cNvPr id="8" name="TextBox 7"/>
          <p:cNvSpPr txBox="1"/>
          <p:nvPr/>
        </p:nvSpPr>
        <p:spPr>
          <a:xfrm>
            <a:off x="4786314" y="3286124"/>
            <a:ext cx="3929090" cy="307777"/>
          </a:xfrm>
          <a:prstGeom prst="rect">
            <a:avLst/>
          </a:prstGeom>
          <a:noFill/>
        </p:spPr>
        <p:txBody>
          <a:bodyPr wrap="square" rtlCol="0">
            <a:spAutoFit/>
          </a:bodyPr>
          <a:lstStyle/>
          <a:p>
            <a:pPr algn="ctr"/>
            <a:r>
              <a:rPr lang="de-DE" sz="1400" dirty="0">
                <a:hlinkClick r:id="rId6"/>
              </a:rPr>
              <a:t>https://2050.earth/</a:t>
            </a:r>
            <a:endParaRPr lang="de-DE" sz="1400" dirty="0"/>
          </a:p>
        </p:txBody>
      </p:sp>
      <p:sp>
        <p:nvSpPr>
          <p:cNvPr id="9" name="Прямоугольник 8"/>
          <p:cNvSpPr/>
          <p:nvPr/>
        </p:nvSpPr>
        <p:spPr>
          <a:xfrm>
            <a:off x="1574549" y="5621553"/>
            <a:ext cx="1640129" cy="307777"/>
          </a:xfrm>
          <a:prstGeom prst="rect">
            <a:avLst/>
          </a:prstGeom>
        </p:spPr>
        <p:txBody>
          <a:bodyPr wrap="none">
            <a:spAutoFit/>
          </a:bodyPr>
          <a:lstStyle/>
          <a:p>
            <a:r>
              <a:rPr lang="de-DE" sz="1400" dirty="0">
                <a:hlinkClick r:id="rId7"/>
              </a:rPr>
              <a:t>https://github.com/</a:t>
            </a:r>
            <a:endParaRPr lang="de-DE" sz="1400" dirty="0"/>
          </a:p>
        </p:txBody>
      </p:sp>
      <p:pic>
        <p:nvPicPr>
          <p:cNvPr id="10"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11"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3"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14"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5"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6"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7"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8"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a:t>
            </a:fld>
            <a:endParaRPr lang="de-DE" sz="800" dirty="0"/>
          </a:p>
        </p:txBody>
      </p:sp>
      <p:cxnSp>
        <p:nvCxnSpPr>
          <p:cNvPr id="19"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3" name="Picture 2" descr="C:\Users\serhi\Desktop\4.PNG"/>
          <p:cNvPicPr>
            <a:picLocks noChangeAspect="1" noChangeArrowheads="1"/>
          </p:cNvPicPr>
          <p:nvPr/>
        </p:nvPicPr>
        <p:blipFill>
          <a:blip r:embed="rId9" cstate="print"/>
          <a:srcRect/>
          <a:stretch>
            <a:fillRect/>
          </a:stretch>
        </p:blipFill>
        <p:spPr bwMode="auto">
          <a:xfrm>
            <a:off x="4714876" y="3714752"/>
            <a:ext cx="4000528" cy="1857388"/>
          </a:xfrm>
          <a:prstGeom prst="rect">
            <a:avLst/>
          </a:prstGeom>
          <a:noFill/>
        </p:spPr>
      </p:pic>
      <p:sp>
        <p:nvSpPr>
          <p:cNvPr id="20" name="Прямоугольник 19"/>
          <p:cNvSpPr/>
          <p:nvPr/>
        </p:nvSpPr>
        <p:spPr>
          <a:xfrm>
            <a:off x="5098026" y="5621553"/>
            <a:ext cx="3260188" cy="307777"/>
          </a:xfrm>
          <a:prstGeom prst="rect">
            <a:avLst/>
          </a:prstGeom>
        </p:spPr>
        <p:txBody>
          <a:bodyPr wrap="none">
            <a:spAutoFit/>
          </a:bodyPr>
          <a:lstStyle/>
          <a:p>
            <a:r>
              <a:rPr lang="de-DE" sz="1400" dirty="0">
                <a:hlinkClick r:id="rId10"/>
              </a:rPr>
              <a:t>https://www.lefigaro.fr/fig-data/covid-19/</a:t>
            </a:r>
            <a:endParaRPr lang="de-DE" sz="1400" dirty="0"/>
          </a:p>
        </p:txBody>
      </p:sp>
      <p:sp>
        <p:nvSpPr>
          <p:cNvPr id="21"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Persona Ableiten (2)</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28" name="Прямоугольник 27"/>
          <p:cNvSpPr/>
          <p:nvPr/>
        </p:nvSpPr>
        <p:spPr>
          <a:xfrm>
            <a:off x="2643174" y="5857892"/>
            <a:ext cx="1143008" cy="307777"/>
          </a:xfrm>
          <a:prstGeom prst="rect">
            <a:avLst/>
          </a:prstGeom>
        </p:spPr>
        <p:txBody>
          <a:bodyPr wrap="square">
            <a:spAutoFit/>
          </a:bodyPr>
          <a:lstStyle/>
          <a:p>
            <a:pPr algn="ctr"/>
            <a:r>
              <a:rPr lang="de-DE" sz="1400" dirty="0">
                <a:hlinkClick r:id="rId3"/>
              </a:rPr>
              <a:t>Sekundär</a:t>
            </a:r>
            <a:endParaRPr lang="de-DE" sz="1400" dirty="0"/>
          </a:p>
        </p:txBody>
      </p:sp>
      <p:pic>
        <p:nvPicPr>
          <p:cNvPr id="2050" name="Picture 2" descr="C:\Users\serhi\Desktop\3.PNG"/>
          <p:cNvPicPr>
            <a:picLocks noChangeAspect="1" noChangeArrowheads="1"/>
          </p:cNvPicPr>
          <p:nvPr/>
        </p:nvPicPr>
        <p:blipFill>
          <a:blip r:embed="rId4"/>
          <a:srcRect/>
          <a:stretch>
            <a:fillRect/>
          </a:stretch>
        </p:blipFill>
        <p:spPr bwMode="auto">
          <a:xfrm>
            <a:off x="357158" y="1357299"/>
            <a:ext cx="6000792" cy="4518846"/>
          </a:xfrm>
          <a:prstGeom prst="rect">
            <a:avLst/>
          </a:prstGeom>
          <a:noFill/>
        </p:spPr>
      </p:pic>
      <p:pic>
        <p:nvPicPr>
          <p:cNvPr id="2051" name="Picture 3" descr="C:\Users\serhi\Desktop\3a.png"/>
          <p:cNvPicPr>
            <a:picLocks noChangeAspect="1" noChangeArrowheads="1"/>
          </p:cNvPicPr>
          <p:nvPr/>
        </p:nvPicPr>
        <p:blipFill>
          <a:blip r:embed="rId5"/>
          <a:srcRect/>
          <a:stretch>
            <a:fillRect/>
          </a:stretch>
        </p:blipFill>
        <p:spPr bwMode="auto">
          <a:xfrm>
            <a:off x="6000760" y="1500174"/>
            <a:ext cx="2805686" cy="290672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Persona Ableiten (3)</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28" name="Прямоугольник 27"/>
          <p:cNvSpPr/>
          <p:nvPr/>
        </p:nvSpPr>
        <p:spPr>
          <a:xfrm>
            <a:off x="2643174" y="6072206"/>
            <a:ext cx="1143008" cy="307777"/>
          </a:xfrm>
          <a:prstGeom prst="rect">
            <a:avLst/>
          </a:prstGeom>
        </p:spPr>
        <p:txBody>
          <a:bodyPr wrap="square">
            <a:spAutoFit/>
          </a:bodyPr>
          <a:lstStyle/>
          <a:p>
            <a:pPr algn="ctr"/>
            <a:r>
              <a:rPr lang="de-DE" sz="1400" dirty="0">
                <a:hlinkClick r:id="rId3"/>
              </a:rPr>
              <a:t>Negativ</a:t>
            </a:r>
            <a:endParaRPr lang="de-DE" sz="1400" dirty="0"/>
          </a:p>
        </p:txBody>
      </p:sp>
      <p:pic>
        <p:nvPicPr>
          <p:cNvPr id="3074" name="Picture 2" descr="C:\Users\serhi\Desktop\2.PNG"/>
          <p:cNvPicPr>
            <a:picLocks noChangeAspect="1" noChangeArrowheads="1"/>
          </p:cNvPicPr>
          <p:nvPr/>
        </p:nvPicPr>
        <p:blipFill>
          <a:blip r:embed="rId4"/>
          <a:srcRect/>
          <a:stretch>
            <a:fillRect/>
          </a:stretch>
        </p:blipFill>
        <p:spPr bwMode="auto">
          <a:xfrm>
            <a:off x="357158" y="1357297"/>
            <a:ext cx="6357982" cy="4730827"/>
          </a:xfrm>
          <a:prstGeom prst="rect">
            <a:avLst/>
          </a:prstGeom>
          <a:noFill/>
        </p:spPr>
      </p:pic>
      <p:pic>
        <p:nvPicPr>
          <p:cNvPr id="3075" name="Picture 3" descr="C:\Users\serhi\Desktop\2a.png"/>
          <p:cNvPicPr>
            <a:picLocks noChangeAspect="1" noChangeArrowheads="1"/>
          </p:cNvPicPr>
          <p:nvPr/>
        </p:nvPicPr>
        <p:blipFill>
          <a:blip r:embed="rId5"/>
          <a:srcRect/>
          <a:stretch>
            <a:fillRect/>
          </a:stretch>
        </p:blipFill>
        <p:spPr bwMode="auto">
          <a:xfrm>
            <a:off x="6215074" y="1571612"/>
            <a:ext cx="2690260" cy="258446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serhi\Desktop\personas.png"/>
          <p:cNvPicPr>
            <a:picLocks noChangeAspect="1" noChangeArrowheads="1"/>
          </p:cNvPicPr>
          <p:nvPr/>
        </p:nvPicPr>
        <p:blipFill>
          <a:blip r:embed="rId2"/>
          <a:srcRect/>
          <a:stretch>
            <a:fillRect/>
          </a:stretch>
        </p:blipFill>
        <p:spPr bwMode="auto">
          <a:xfrm>
            <a:off x="1524063" y="1857364"/>
            <a:ext cx="7619969" cy="428623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de-DE" dirty="0"/>
              <a:t>Szenario</a:t>
            </a:r>
          </a:p>
          <a:p>
            <a:pPr lvl="2"/>
            <a:r>
              <a:rPr lang="de-DE" dirty="0"/>
              <a:t>Persona primär (sekundär)</a:t>
            </a:r>
          </a:p>
          <a:p>
            <a:pPr lvl="2">
              <a:buNone/>
            </a:pPr>
            <a:r>
              <a:rPr lang="de-DE" sz="1000" dirty="0"/>
              <a:t>	Sie kommen als Abenteurer. Sie balancieren zwischen Low-Budget/Jugendherberge und Lifestyle/Nachtleben. Sie buchen online und meist mehrere Monate/Jahre frühzeitig, sie informieren sich vorab. Das Ziel ihrer Reise: Spaß, Wandern und neue Plätze entdecken! Posten ihrer Erlebnisse auf </a:t>
            </a:r>
            <a:r>
              <a:rPr lang="de-DE" sz="1000" dirty="0" err="1"/>
              <a:t>Instagram</a:t>
            </a:r>
            <a:r>
              <a:rPr lang="de-DE" sz="1000" dirty="0"/>
              <a:t>/</a:t>
            </a:r>
            <a:r>
              <a:rPr lang="de-DE" sz="1000" dirty="0" err="1"/>
              <a:t>Facebook</a:t>
            </a:r>
            <a:r>
              <a:rPr lang="de-DE" sz="1000" dirty="0"/>
              <a:t>.</a:t>
            </a:r>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1</a:t>
            </a:r>
          </a:p>
          <a:p>
            <a:pPr lvl="1"/>
            <a:r>
              <a:rPr lang="de-DE" dirty="0" err="1"/>
              <a:t>Canvas</a:t>
            </a:r>
            <a:r>
              <a:rPr lang="de-DE" dirty="0"/>
              <a:t> Generierung</a:t>
            </a:r>
          </a:p>
          <a:p>
            <a:pPr lvl="1"/>
            <a:r>
              <a:rPr lang="de-DE" dirty="0" err="1"/>
              <a:t>Sphere</a:t>
            </a:r>
            <a:r>
              <a:rPr lang="de-DE" dirty="0"/>
              <a:t> mit Bild Textur erzeugen</a:t>
            </a:r>
          </a:p>
          <a:p>
            <a:pPr lvl="2"/>
            <a:r>
              <a:rPr lang="de-DE" dirty="0"/>
              <a:t>Orte auf Textur platzieren und deren Verbindung, als Kurve herstellen</a:t>
            </a:r>
          </a:p>
          <a:p>
            <a:pPr lvl="1"/>
            <a:endParaRPr lang="de-DE"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1026" name="Picture 2" descr="C:\Users\serhi\OneDrive\Desktop\Master\1 Semester\4.°(Online)3D-Programmierung\Beleg (Uhlemann, Bommel)\Zwischenstand1.PNG"/>
          <p:cNvPicPr>
            <a:picLocks noChangeAspect="1" noChangeArrowheads="1"/>
          </p:cNvPicPr>
          <p:nvPr/>
        </p:nvPicPr>
        <p:blipFill>
          <a:blip r:embed="rId3"/>
          <a:srcRect/>
          <a:stretch>
            <a:fillRect/>
          </a:stretch>
        </p:blipFill>
        <p:spPr bwMode="auto">
          <a:xfrm>
            <a:off x="1071538" y="2285992"/>
            <a:ext cx="6072230" cy="378664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2</a:t>
            </a:r>
          </a:p>
          <a:p>
            <a:pPr lvl="1"/>
            <a:r>
              <a:rPr lang="de-DE" dirty="0"/>
              <a:t>GUI, Event </a:t>
            </a:r>
            <a:r>
              <a:rPr lang="de-DE" dirty="0" err="1"/>
              <a:t>Listeners</a:t>
            </a:r>
            <a:r>
              <a:rPr lang="de-DE" dirty="0"/>
              <a:t> für den Erde Rotation + Skalierung implementieren</a:t>
            </a:r>
          </a:p>
          <a:p>
            <a:pPr lvl="1"/>
            <a:r>
              <a:rPr lang="de-DE" dirty="0"/>
              <a:t>Hintergrund, Atmosphäre und die Erde (mit Fragment und Vertex </a:t>
            </a:r>
            <a:r>
              <a:rPr lang="de-DE" dirty="0" err="1"/>
              <a:t>Shader</a:t>
            </a:r>
            <a:r>
              <a:rPr lang="de-DE" dirty="0"/>
              <a:t>) gestalten</a:t>
            </a:r>
          </a:p>
          <a:p>
            <a:pPr lvl="1"/>
            <a:r>
              <a:rPr lang="de-DE" dirty="0"/>
              <a:t>Lat. Lon aus REST API auf der Erde (</a:t>
            </a:r>
            <a:r>
              <a:rPr lang="de-DE" dirty="0" err="1"/>
              <a:t>Mesh</a:t>
            </a:r>
            <a:r>
              <a:rPr lang="de-DE" dirty="0"/>
              <a:t>) abbilden lassen</a:t>
            </a:r>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2050" name="Picture 2" descr="C:\Users\serhi\OneDrive\Desktop\Master\1 Semester\4.°(Online)3D-Programmierung\Beleg (Uhlemann, Bommel)\Zwischenstand2.PNG"/>
          <p:cNvPicPr>
            <a:picLocks noChangeAspect="1" noChangeArrowheads="1"/>
          </p:cNvPicPr>
          <p:nvPr/>
        </p:nvPicPr>
        <p:blipFill>
          <a:blip r:embed="rId3"/>
          <a:srcRect/>
          <a:stretch>
            <a:fillRect/>
          </a:stretch>
        </p:blipFill>
        <p:spPr bwMode="auto">
          <a:xfrm>
            <a:off x="1000100" y="2276976"/>
            <a:ext cx="6858047" cy="3795230"/>
          </a:xfrm>
          <a:prstGeom prst="rect">
            <a:avLst/>
          </a:prstGeom>
          <a:noFill/>
        </p:spPr>
      </p:pic>
      <p:pic>
        <p:nvPicPr>
          <p:cNvPr id="2051" name="Picture 3" descr="C:\Users\serhi\OneDrive\Desktop\Zwischenstand2a.PNG"/>
          <p:cNvPicPr>
            <a:picLocks noChangeAspect="1" noChangeArrowheads="1"/>
          </p:cNvPicPr>
          <p:nvPr/>
        </p:nvPicPr>
        <p:blipFill>
          <a:blip r:embed="rId4"/>
          <a:srcRect/>
          <a:stretch>
            <a:fillRect/>
          </a:stretch>
        </p:blipFill>
        <p:spPr bwMode="auto">
          <a:xfrm>
            <a:off x="1492256" y="5715016"/>
            <a:ext cx="5937264" cy="73299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3</a:t>
            </a:r>
          </a:p>
          <a:p>
            <a:pPr lvl="1"/>
            <a:r>
              <a:rPr lang="de-DE" dirty="0"/>
              <a:t>Tauschen normierte Kurven auf normierte Vektoren</a:t>
            </a:r>
          </a:p>
          <a:p>
            <a:pPr lvl="1"/>
            <a:r>
              <a:rPr lang="de-DE" dirty="0"/>
              <a:t>Steuerbare Orte mit Modal Fenster die REST API Infos anzeigen</a:t>
            </a:r>
          </a:p>
          <a:p>
            <a:pPr lvl="1"/>
            <a:endParaRPr lang="de-DE"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3074" name="Picture 2" descr="C:\Users\serhi\OneDrive\Desktop\Master\1 Semester\4.°(Online)3D-Programmierung\Beleg (Uhlemann, Bommel)\Zwischenstand3.PNG"/>
          <p:cNvPicPr>
            <a:picLocks noChangeAspect="1" noChangeArrowheads="1"/>
          </p:cNvPicPr>
          <p:nvPr/>
        </p:nvPicPr>
        <p:blipFill>
          <a:blip r:embed="rId3"/>
          <a:srcRect/>
          <a:stretch>
            <a:fillRect/>
          </a:stretch>
        </p:blipFill>
        <p:spPr bwMode="auto">
          <a:xfrm>
            <a:off x="1000100" y="1928802"/>
            <a:ext cx="6357982" cy="4473580"/>
          </a:xfrm>
          <a:prstGeom prst="rect">
            <a:avLst/>
          </a:prstGeom>
          <a:noFill/>
        </p:spPr>
      </p:pic>
      <p:pic>
        <p:nvPicPr>
          <p:cNvPr id="3076" name="Picture 4" descr="C:\Users\serhi\OneDrive\Desktop\Unbenannt.PNG"/>
          <p:cNvPicPr>
            <a:picLocks noChangeAspect="1" noChangeArrowheads="1"/>
          </p:cNvPicPr>
          <p:nvPr/>
        </p:nvPicPr>
        <p:blipFill>
          <a:blip r:embed="rId4"/>
          <a:srcRect/>
          <a:stretch>
            <a:fillRect/>
          </a:stretch>
        </p:blipFill>
        <p:spPr bwMode="auto">
          <a:xfrm>
            <a:off x="1000100" y="3278479"/>
            <a:ext cx="6357982" cy="1347475"/>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4</a:t>
            </a:r>
          </a:p>
          <a:p>
            <a:pPr lvl="1"/>
            <a:r>
              <a:rPr lang="de-DE" dirty="0"/>
              <a:t>Anpassung von GUI + steuerbare Intro Musik implementieren, Sterne animieren</a:t>
            </a:r>
          </a:p>
          <a:p>
            <a:pPr lvl="1"/>
            <a:r>
              <a:rPr lang="de-DE" dirty="0"/>
              <a:t>„Login“ und „</a:t>
            </a:r>
            <a:r>
              <a:rPr lang="de-DE" dirty="0" err="1"/>
              <a:t>About</a:t>
            </a:r>
            <a:r>
              <a:rPr lang="de-DE" dirty="0"/>
              <a:t>“ Sichten anpassen</a:t>
            </a:r>
          </a:p>
          <a:p>
            <a:pPr lvl="1"/>
            <a:r>
              <a:rPr lang="de-DE" dirty="0"/>
              <a:t>Modal Fenster gestalten</a:t>
            </a:r>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4098" name="Picture 2" descr="C:\Users\serhi\OneDrive\Desktop\Master\1 Semester\4.°(Online)3D-Programmierung\Beleg (Uhlemann, Bommel)\Zwischenstand4.PNG"/>
          <p:cNvPicPr>
            <a:picLocks noChangeAspect="1" noChangeArrowheads="1"/>
          </p:cNvPicPr>
          <p:nvPr/>
        </p:nvPicPr>
        <p:blipFill>
          <a:blip r:embed="rId3" cstate="print"/>
          <a:srcRect/>
          <a:stretch>
            <a:fillRect/>
          </a:stretch>
        </p:blipFill>
        <p:spPr bwMode="auto">
          <a:xfrm>
            <a:off x="500034" y="2285992"/>
            <a:ext cx="4000528" cy="1948174"/>
          </a:xfrm>
          <a:prstGeom prst="rect">
            <a:avLst/>
          </a:prstGeom>
          <a:noFill/>
        </p:spPr>
      </p:pic>
      <p:pic>
        <p:nvPicPr>
          <p:cNvPr id="4099" name="Picture 3" descr="C:\Users\serhi\OneDrive\Desktop\Master\1 Semester\4.°(Online)3D-Programmierung\Beleg (Uhlemann, Bommel)\Zwischenstand4a.PNG"/>
          <p:cNvPicPr>
            <a:picLocks noChangeAspect="1" noChangeArrowheads="1"/>
          </p:cNvPicPr>
          <p:nvPr/>
        </p:nvPicPr>
        <p:blipFill>
          <a:blip r:embed="rId4" cstate="print"/>
          <a:srcRect/>
          <a:stretch>
            <a:fillRect/>
          </a:stretch>
        </p:blipFill>
        <p:spPr bwMode="auto">
          <a:xfrm>
            <a:off x="500034" y="4429133"/>
            <a:ext cx="4027964" cy="2000263"/>
          </a:xfrm>
          <a:prstGeom prst="rect">
            <a:avLst/>
          </a:prstGeom>
          <a:noFill/>
        </p:spPr>
      </p:pic>
      <p:pic>
        <p:nvPicPr>
          <p:cNvPr id="4100" name="Picture 4" descr="C:\Users\serhi\OneDrive\Desktop\Master\1 Semester\4.°(Online)3D-Programmierung\Beleg (Uhlemann, Bommel)\Zwischenstand4b.PNG"/>
          <p:cNvPicPr>
            <a:picLocks noChangeAspect="1" noChangeArrowheads="1"/>
          </p:cNvPicPr>
          <p:nvPr/>
        </p:nvPicPr>
        <p:blipFill>
          <a:blip r:embed="rId5" cstate="print"/>
          <a:srcRect/>
          <a:stretch>
            <a:fillRect/>
          </a:stretch>
        </p:blipFill>
        <p:spPr bwMode="auto">
          <a:xfrm>
            <a:off x="4714876" y="4429132"/>
            <a:ext cx="4071966" cy="1968510"/>
          </a:xfrm>
          <a:prstGeom prst="rect">
            <a:avLst/>
          </a:prstGeom>
          <a:noFill/>
        </p:spPr>
      </p:pic>
      <p:pic>
        <p:nvPicPr>
          <p:cNvPr id="4101" name="Picture 5" descr="C:\Users\serhi\OneDrive\Desktop\Master\1 Semester\4.°(Online)3D-Programmierung\Beleg (Uhlemann, Bommel)\Zwischenstand4c.PNG"/>
          <p:cNvPicPr>
            <a:picLocks noChangeAspect="1" noChangeArrowheads="1"/>
          </p:cNvPicPr>
          <p:nvPr/>
        </p:nvPicPr>
        <p:blipFill>
          <a:blip r:embed="rId6" cstate="print"/>
          <a:srcRect/>
          <a:stretch>
            <a:fillRect/>
          </a:stretch>
        </p:blipFill>
        <p:spPr bwMode="auto">
          <a:xfrm>
            <a:off x="4714875" y="2285991"/>
            <a:ext cx="4071967" cy="1949189"/>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err="1"/>
              <a:t>Personas</a:t>
            </a:r>
            <a:r>
              <a:rPr lang="de-DE" dirty="0"/>
              <a:t> Kritik &amp; Wünsche</a:t>
            </a:r>
          </a:p>
          <a:p>
            <a:pPr lvl="1"/>
            <a:r>
              <a:rPr lang="de-DE" dirty="0">
                <a:solidFill>
                  <a:srgbClr val="00B050"/>
                </a:solidFill>
              </a:rPr>
              <a:t>Primär Gruppe</a:t>
            </a:r>
          </a:p>
          <a:p>
            <a:pPr lvl="2"/>
            <a:r>
              <a:rPr lang="de-DE" dirty="0" err="1"/>
              <a:t>Serhiy</a:t>
            </a:r>
            <a:r>
              <a:rPr lang="de-DE" dirty="0"/>
              <a:t> (28) – Ukraine</a:t>
            </a:r>
          </a:p>
          <a:p>
            <a:pPr marL="1257300" lvl="2" indent="-342900">
              <a:buNone/>
            </a:pPr>
            <a:r>
              <a:rPr lang="de-DE" dirty="0"/>
              <a:t>	- Steuerungsprobleme beim Auswahl der gewünschten Ortes</a:t>
            </a:r>
          </a:p>
          <a:p>
            <a:pPr marL="1257300" lvl="2" indent="-342900">
              <a:buNone/>
            </a:pPr>
            <a:r>
              <a:rPr lang="de-DE" dirty="0"/>
              <a:t>	- Wunsch: mehr Dynamik einbringen</a:t>
            </a:r>
          </a:p>
          <a:p>
            <a:pPr marL="1257300" lvl="2" indent="-342900">
              <a:buNone/>
            </a:pPr>
            <a:r>
              <a:rPr lang="de-DE" dirty="0"/>
              <a:t>	- Bessere Filter GUI gestalten</a:t>
            </a:r>
          </a:p>
          <a:p>
            <a:pPr lvl="1"/>
            <a:r>
              <a:rPr lang="de-DE" dirty="0">
                <a:solidFill>
                  <a:srgbClr val="FFC000"/>
                </a:solidFill>
              </a:rPr>
              <a:t>Sekundär Gruppe</a:t>
            </a:r>
          </a:p>
          <a:p>
            <a:pPr lvl="2"/>
            <a:r>
              <a:rPr lang="de-DE" dirty="0"/>
              <a:t>Volker (74) – Germany</a:t>
            </a:r>
          </a:p>
          <a:p>
            <a:pPr marL="1257300" lvl="2" indent="-342900">
              <a:buNone/>
            </a:pPr>
            <a:r>
              <a:rPr lang="de-DE" dirty="0"/>
              <a:t>	- Steuerungsprobleme beim Auswahl der gewünschten Ortes (Wunsch: Punkte größer zu machen)</a:t>
            </a:r>
          </a:p>
          <a:p>
            <a:pPr marL="1257300" lvl="2" indent="-342900">
              <a:buNone/>
            </a:pPr>
            <a:r>
              <a:rPr lang="de-DE" dirty="0"/>
              <a:t>	- Braucht Steuerung Hinweise: „Was man so alles machen kann“</a:t>
            </a:r>
          </a:p>
          <a:p>
            <a:pPr marL="1257300" lvl="2" indent="-342900">
              <a:buNone/>
            </a:pPr>
            <a:r>
              <a:rPr lang="de-DE" dirty="0"/>
              <a:t>	- Datum Gestaltung ändern, da es wie Menü „</a:t>
            </a:r>
            <a:r>
              <a:rPr lang="de-DE" dirty="0" err="1"/>
              <a:t>klickbar</a:t>
            </a:r>
            <a:r>
              <a:rPr lang="de-DE" dirty="0"/>
              <a:t>“ aussieht</a:t>
            </a:r>
            <a:endParaRPr lang="de-DE" sz="1600" dirty="0"/>
          </a:p>
          <a:p>
            <a:pPr lvl="3">
              <a:buFontTx/>
              <a:buChar char="-"/>
            </a:pPr>
            <a:endParaRPr lang="de-DE" sz="1600" i="1" dirty="0"/>
          </a:p>
          <a:p>
            <a:pPr lvl="3">
              <a:buFontTx/>
              <a:buChar char="-"/>
            </a:pPr>
            <a:endParaRPr lang="de-DE" sz="1600" i="1"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5a</a:t>
            </a:r>
          </a:p>
          <a:p>
            <a:pPr lvl="1"/>
            <a:r>
              <a:rPr lang="de-DE" dirty="0"/>
              <a:t>Datum Design, Hinweise für Nutzer, Orte mit Titel markiert, </a:t>
            </a:r>
            <a:r>
              <a:rPr lang="de-DE" dirty="0" err="1"/>
              <a:t>Skybox</a:t>
            </a:r>
            <a:r>
              <a:rPr lang="de-DE" dirty="0"/>
              <a:t> implementiert</a:t>
            </a:r>
          </a:p>
          <a:p>
            <a:pPr lvl="3">
              <a:buFontTx/>
              <a:buChar char="-"/>
            </a:pPr>
            <a:endParaRPr lang="de-DE" sz="1600" i="1"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1027" name="Picture 3" descr="C:\Users\serhi\Desktop\Unbenannt.png"/>
          <p:cNvPicPr>
            <a:picLocks noChangeAspect="1" noChangeArrowheads="1"/>
          </p:cNvPicPr>
          <p:nvPr/>
        </p:nvPicPr>
        <p:blipFill>
          <a:blip r:embed="rId3"/>
          <a:srcRect/>
          <a:stretch>
            <a:fillRect/>
          </a:stretch>
        </p:blipFill>
        <p:spPr bwMode="auto">
          <a:xfrm>
            <a:off x="571472" y="1714488"/>
            <a:ext cx="7999201" cy="3857652"/>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5b</a:t>
            </a:r>
          </a:p>
          <a:p>
            <a:pPr lvl="1"/>
            <a:r>
              <a:rPr lang="de-DE" dirty="0"/>
              <a:t>DB Verbindung &amp; Gestaltung Ansichten mit </a:t>
            </a:r>
            <a:r>
              <a:rPr lang="de-DE" dirty="0" err="1"/>
              <a:t>Grid</a:t>
            </a:r>
            <a:r>
              <a:rPr lang="de-DE" dirty="0"/>
              <a:t> System, Filter</a:t>
            </a:r>
          </a:p>
          <a:p>
            <a:pPr lvl="1">
              <a:buFontTx/>
              <a:buChar char="-"/>
            </a:pPr>
            <a:endParaRPr lang="de-DE" sz="1200" i="1"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29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2050" name="Picture 2" descr="C:\Users\serhi\Desktop\login.PNG"/>
          <p:cNvPicPr>
            <a:picLocks noChangeAspect="1" noChangeArrowheads="1"/>
          </p:cNvPicPr>
          <p:nvPr/>
        </p:nvPicPr>
        <p:blipFill>
          <a:blip r:embed="rId3" cstate="print"/>
          <a:srcRect/>
          <a:stretch>
            <a:fillRect/>
          </a:stretch>
        </p:blipFill>
        <p:spPr bwMode="auto">
          <a:xfrm>
            <a:off x="642910" y="1777331"/>
            <a:ext cx="2164892" cy="2174194"/>
          </a:xfrm>
          <a:prstGeom prst="rect">
            <a:avLst/>
          </a:prstGeom>
          <a:noFill/>
        </p:spPr>
      </p:pic>
      <p:pic>
        <p:nvPicPr>
          <p:cNvPr id="2051" name="Picture 3" descr="C:\Users\serhi\Desktop\register.PNG"/>
          <p:cNvPicPr>
            <a:picLocks noChangeAspect="1" noChangeArrowheads="1"/>
          </p:cNvPicPr>
          <p:nvPr/>
        </p:nvPicPr>
        <p:blipFill>
          <a:blip r:embed="rId4" cstate="print"/>
          <a:srcRect/>
          <a:stretch>
            <a:fillRect/>
          </a:stretch>
        </p:blipFill>
        <p:spPr bwMode="auto">
          <a:xfrm>
            <a:off x="642910" y="4063347"/>
            <a:ext cx="2143140" cy="2145434"/>
          </a:xfrm>
          <a:prstGeom prst="rect">
            <a:avLst/>
          </a:prstGeom>
          <a:noFill/>
        </p:spPr>
      </p:pic>
      <p:pic>
        <p:nvPicPr>
          <p:cNvPr id="2052" name="Picture 4" descr="C:\Users\serhi\Desktop\reset password.PNG"/>
          <p:cNvPicPr>
            <a:picLocks noChangeAspect="1" noChangeArrowheads="1"/>
          </p:cNvPicPr>
          <p:nvPr/>
        </p:nvPicPr>
        <p:blipFill>
          <a:blip r:embed="rId5" cstate="print"/>
          <a:srcRect/>
          <a:stretch>
            <a:fillRect/>
          </a:stretch>
        </p:blipFill>
        <p:spPr bwMode="auto">
          <a:xfrm>
            <a:off x="2928926" y="1777332"/>
            <a:ext cx="2138550" cy="2143140"/>
          </a:xfrm>
          <a:prstGeom prst="rect">
            <a:avLst/>
          </a:prstGeom>
          <a:noFill/>
        </p:spPr>
      </p:pic>
      <p:pic>
        <p:nvPicPr>
          <p:cNvPr id="2053" name="Picture 5" descr="C:\Users\serhi\Desktop\validate email.PNG"/>
          <p:cNvPicPr>
            <a:picLocks noChangeAspect="1" noChangeArrowheads="1"/>
          </p:cNvPicPr>
          <p:nvPr/>
        </p:nvPicPr>
        <p:blipFill>
          <a:blip r:embed="rId6" cstate="print"/>
          <a:srcRect/>
          <a:stretch>
            <a:fillRect/>
          </a:stretch>
        </p:blipFill>
        <p:spPr bwMode="auto">
          <a:xfrm>
            <a:off x="2928926" y="4063347"/>
            <a:ext cx="2143140" cy="2151735"/>
          </a:xfrm>
          <a:prstGeom prst="rect">
            <a:avLst/>
          </a:prstGeom>
          <a:noFill/>
        </p:spPr>
      </p:pic>
      <p:pic>
        <p:nvPicPr>
          <p:cNvPr id="2054" name="Picture 6" descr="C:\Users\serhi\Desktop\about.PNG"/>
          <p:cNvPicPr>
            <a:picLocks noChangeAspect="1" noChangeArrowheads="1"/>
          </p:cNvPicPr>
          <p:nvPr/>
        </p:nvPicPr>
        <p:blipFill>
          <a:blip r:embed="rId7" cstate="print"/>
          <a:srcRect/>
          <a:stretch>
            <a:fillRect/>
          </a:stretch>
        </p:blipFill>
        <p:spPr bwMode="auto">
          <a:xfrm>
            <a:off x="5214944" y="1777332"/>
            <a:ext cx="2840394" cy="2143140"/>
          </a:xfrm>
          <a:prstGeom prst="rect">
            <a:avLst/>
          </a:prstGeom>
          <a:noFill/>
        </p:spPr>
      </p:pic>
      <p:pic>
        <p:nvPicPr>
          <p:cNvPr id="2055" name="Picture 7" descr="C:\Users\serhi\Desktop\Unbenannt.PNG"/>
          <p:cNvPicPr>
            <a:picLocks noChangeAspect="1" noChangeArrowheads="1"/>
          </p:cNvPicPr>
          <p:nvPr/>
        </p:nvPicPr>
        <p:blipFill>
          <a:blip r:embed="rId8" cstate="print"/>
          <a:srcRect/>
          <a:stretch>
            <a:fillRect/>
          </a:stretch>
        </p:blipFill>
        <p:spPr bwMode="auto">
          <a:xfrm>
            <a:off x="5214942" y="4063347"/>
            <a:ext cx="2857520" cy="214314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Vorbereitung\Mockup.png"/>
          <p:cNvPicPr>
            <a:picLocks noChangeAspect="1" noChangeArrowheads="1"/>
          </p:cNvPicPr>
          <p:nvPr/>
        </p:nvPicPr>
        <p:blipFill>
          <a:blip r:embed="rId2"/>
          <a:srcRect/>
          <a:stretch>
            <a:fillRect/>
          </a:stretch>
        </p:blipFill>
        <p:spPr bwMode="auto">
          <a:xfrm>
            <a:off x="357158" y="2928933"/>
            <a:ext cx="5000660" cy="3750495"/>
          </a:xfrm>
          <a:prstGeom prst="rect">
            <a:avLst/>
          </a:prstGeom>
          <a:noFill/>
        </p:spPr>
      </p:pic>
      <p:sp>
        <p:nvSpPr>
          <p:cNvPr id="2" name="Заголовок 1"/>
          <p:cNvSpPr>
            <a:spLocks noGrp="1"/>
          </p:cNvSpPr>
          <p:nvPr>
            <p:ph type="title"/>
          </p:nvPr>
        </p:nvSpPr>
        <p:spPr>
          <a:xfrm>
            <a:off x="-1428792" y="-142892"/>
            <a:ext cx="8229600" cy="1143000"/>
          </a:xfrm>
        </p:spPr>
        <p:txBody>
          <a:bodyPr>
            <a:normAutofit/>
          </a:bodyPr>
          <a:lstStyle/>
          <a:p>
            <a:r>
              <a:rPr lang="de-DE" sz="2800" dirty="0"/>
              <a:t>Teil 1: Projektideen (10% Beleg)</a:t>
            </a:r>
          </a:p>
        </p:txBody>
      </p:sp>
      <p:sp>
        <p:nvSpPr>
          <p:cNvPr id="4" name="Текст 2"/>
          <p:cNvSpPr>
            <a:spLocks noGrp="1"/>
          </p:cNvSpPr>
          <p:nvPr>
            <p:ph idx="1"/>
          </p:nvPr>
        </p:nvSpPr>
        <p:spPr>
          <a:xfrm>
            <a:off x="4357686" y="1000108"/>
            <a:ext cx="4357718" cy="53578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dirty="0"/>
              <a:t>Datenvisualisierung auf 3D-Modell</a:t>
            </a:r>
          </a:p>
          <a:p>
            <a:pPr lvl="0"/>
            <a:r>
              <a:rPr lang="de-DE" dirty="0"/>
              <a:t>Anwendungsbereich: Nachrichtenportale, grafische Analytik für allgemeine und wissenschaftliche Zwecke</a:t>
            </a:r>
          </a:p>
          <a:p>
            <a:pPr lvl="0"/>
            <a:r>
              <a:rPr lang="de-DE" dirty="0"/>
              <a:t>Simulationsidee zum Thema „Klimawandel“</a:t>
            </a:r>
          </a:p>
          <a:p>
            <a:pPr lvl="1"/>
            <a:r>
              <a:rPr lang="de-DE" dirty="0"/>
              <a:t>Eine webbasierte Echtzeit Anwendung in dem man auf der Startseite unsere Planet „Erde“ als 3D-Modell betrachtet mit markierten Punkten (Orten). Beim klicken auf solche Punkte bekommt man weitere Infos über die Geschehen auf entsprechendes Ort.</a:t>
            </a:r>
          </a:p>
          <a:p>
            <a:pPr lvl="1"/>
            <a:r>
              <a:rPr lang="de-DE" dirty="0"/>
              <a:t>Dieses Geschehen kann man entsprechend in kleine und große Gruppe an Projekt beteiligten Entwickler definiert werden.</a:t>
            </a:r>
          </a:p>
          <a:p>
            <a:pPr lvl="2"/>
            <a:r>
              <a:rPr lang="de-DE" b="1" dirty="0"/>
              <a:t>1 Person: </a:t>
            </a:r>
            <a:r>
              <a:rPr lang="de-DE" dirty="0"/>
              <a:t>Link (</a:t>
            </a:r>
            <a:r>
              <a:rPr lang="de-DE" dirty="0" err="1"/>
              <a:t>opt</a:t>
            </a:r>
            <a:r>
              <a:rPr lang="de-DE" dirty="0"/>
              <a:t>. Bild) auf entsprechendes Blog Eintrag oder Nachrichten Portal (via API) über aktuelle Klimawandel Thema. („aktuelle“ im Sinne selbe Datum an dem Tag die Besucher des Websites die Infos auf entsprechende Orte bekommen).</a:t>
            </a:r>
          </a:p>
          <a:p>
            <a:pPr lvl="2"/>
            <a:r>
              <a:rPr lang="de-DE" b="1" dirty="0"/>
              <a:t>2 bis 4 Personen: </a:t>
            </a:r>
            <a:r>
              <a:rPr lang="de-DE" dirty="0"/>
              <a:t>alles was oben drüben steht + die Besucher können nach Datum die Themen sortieren und das entsprechend aktualisiert den 3D Model von Erde. Man kann als Admin selber Themen zum jeweiligen Datum und Ort definieren. Optional: Jeder Besucher der auf entsprechendes Ort klickt,  wird ein Strahl von sein Standort zum Zielort gesendet. Solche Strahlen beobachtet jeder Besucher, da es „real time“ ist ;)</a:t>
            </a:r>
          </a:p>
          <a:p>
            <a:pPr lvl="2"/>
            <a:r>
              <a:rPr lang="de-DE" b="1" dirty="0"/>
              <a:t>Über 4 Personen: </a:t>
            </a:r>
            <a:r>
              <a:rPr lang="de-DE" dirty="0"/>
              <a:t>alles was oben drüben steht + man kann Chat zum Kommunikation zwischen Besucher einbauen. Farben von Planet, Strahlen und Punkten für Besucher als Menu zum Auswahl stellen. </a:t>
            </a:r>
          </a:p>
          <a:p>
            <a:pPr lvl="1"/>
            <a:endParaRPr lang="de-DE"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1027" name="Picture 3" descr="C:\Users\serhi\Desktop\idee-di-business-moderne-696x348.png"/>
          <p:cNvPicPr>
            <a:picLocks noChangeAspect="1" noChangeArrowheads="1"/>
          </p:cNvPicPr>
          <p:nvPr/>
        </p:nvPicPr>
        <p:blipFill>
          <a:blip r:embed="rId4"/>
          <a:srcRect/>
          <a:stretch>
            <a:fillRect/>
          </a:stretch>
        </p:blipFill>
        <p:spPr bwMode="auto">
          <a:xfrm>
            <a:off x="571472" y="1071546"/>
            <a:ext cx="3714776" cy="1857388"/>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5c</a:t>
            </a:r>
          </a:p>
          <a:p>
            <a:pPr lvl="1"/>
            <a:r>
              <a:rPr lang="de-DE" dirty="0"/>
              <a:t>Darstellung für mehreren Artikeln an gleichen Ort</a:t>
            </a:r>
          </a:p>
          <a:p>
            <a:pPr lvl="1">
              <a:buFontTx/>
              <a:buChar char="-"/>
            </a:pPr>
            <a:endParaRPr lang="de-DE" sz="1200" i="1"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3074" name="Picture 2" descr="C:\Users\serhi\Desktop\Unbenannt1.PNG"/>
          <p:cNvPicPr>
            <a:picLocks noChangeAspect="1" noChangeArrowheads="1"/>
          </p:cNvPicPr>
          <p:nvPr/>
        </p:nvPicPr>
        <p:blipFill>
          <a:blip r:embed="rId3"/>
          <a:srcRect/>
          <a:stretch>
            <a:fillRect/>
          </a:stretch>
        </p:blipFill>
        <p:spPr bwMode="auto">
          <a:xfrm>
            <a:off x="628262" y="1753049"/>
            <a:ext cx="7801390" cy="3819091"/>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5d</a:t>
            </a:r>
          </a:p>
          <a:p>
            <a:pPr lvl="1"/>
            <a:r>
              <a:rPr lang="de-DE" dirty="0"/>
              <a:t>Kommentare (Design &amp; Funktionalität)</a:t>
            </a:r>
          </a:p>
          <a:p>
            <a:pPr lvl="1">
              <a:buFontTx/>
              <a:buChar char="-"/>
            </a:pPr>
            <a:endParaRPr lang="de-DE" sz="1200" i="1"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4100" name="Picture 4" descr="C:\Users\serhi\Desktop\1.PNG"/>
          <p:cNvPicPr>
            <a:picLocks noChangeAspect="1" noChangeArrowheads="1"/>
          </p:cNvPicPr>
          <p:nvPr/>
        </p:nvPicPr>
        <p:blipFill>
          <a:blip r:embed="rId3"/>
          <a:srcRect/>
          <a:stretch>
            <a:fillRect/>
          </a:stretch>
        </p:blipFill>
        <p:spPr bwMode="auto">
          <a:xfrm>
            <a:off x="642910" y="1714488"/>
            <a:ext cx="7929618" cy="3898103"/>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Zeichenfläche-1.png"/>
          <p:cNvPicPr>
            <a:picLocks noChangeAspect="1" noChangeArrowheads="1"/>
          </p:cNvPicPr>
          <p:nvPr/>
        </p:nvPicPr>
        <p:blipFill>
          <a:blip r:embed="rId2"/>
          <a:srcRect/>
          <a:stretch>
            <a:fillRect/>
          </a:stretch>
        </p:blipFill>
        <p:spPr bwMode="auto">
          <a:xfrm>
            <a:off x="785786" y="2571744"/>
            <a:ext cx="7467584" cy="373379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5e</a:t>
            </a:r>
            <a:r>
              <a:rPr lang="uk-UA" i="1" dirty="0"/>
              <a:t> </a:t>
            </a:r>
            <a:endParaRPr lang="de-DE" i="1" dirty="0"/>
          </a:p>
          <a:p>
            <a:pPr lvl="1"/>
            <a:r>
              <a:rPr lang="de-DE" dirty="0"/>
              <a:t>Live Hosting</a:t>
            </a:r>
          </a:p>
          <a:p>
            <a:pPr lvl="1"/>
            <a:r>
              <a:rPr lang="de-DE" dirty="0"/>
              <a:t>Clear Cache </a:t>
            </a:r>
            <a:r>
              <a:rPr lang="de-DE" dirty="0" err="1"/>
              <a:t>to</a:t>
            </a:r>
            <a:r>
              <a:rPr lang="de-DE" dirty="0"/>
              <a:t> </a:t>
            </a:r>
            <a:r>
              <a:rPr lang="de-DE" dirty="0" err="1"/>
              <a:t>see</a:t>
            </a:r>
            <a:r>
              <a:rPr lang="de-DE" dirty="0"/>
              <a:t> </a:t>
            </a:r>
            <a:r>
              <a:rPr lang="de-DE" dirty="0" err="1"/>
              <a:t>new</a:t>
            </a:r>
            <a:r>
              <a:rPr lang="de-DE" dirty="0"/>
              <a:t> </a:t>
            </a:r>
            <a:r>
              <a:rPr lang="de-DE" dirty="0" err="1"/>
              <a:t>changes</a:t>
            </a:r>
            <a:r>
              <a:rPr lang="de-DE" dirty="0"/>
              <a:t> ;)</a:t>
            </a:r>
          </a:p>
          <a:p>
            <a:pPr lvl="1">
              <a:buFontTx/>
              <a:buChar char="-"/>
            </a:pPr>
            <a:endParaRPr lang="de-DE" sz="1200" i="1"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16" name="TextBox 15"/>
          <p:cNvSpPr txBox="1"/>
          <p:nvPr/>
        </p:nvSpPr>
        <p:spPr>
          <a:xfrm>
            <a:off x="1285852" y="1988098"/>
            <a:ext cx="6215106" cy="369332"/>
          </a:xfrm>
          <a:prstGeom prst="rect">
            <a:avLst/>
          </a:prstGeom>
          <a:noFill/>
        </p:spPr>
        <p:txBody>
          <a:bodyPr wrap="square" rtlCol="0">
            <a:spAutoFit/>
          </a:bodyPr>
          <a:lstStyle/>
          <a:p>
            <a:pPr algn="ctr"/>
            <a:r>
              <a:rPr lang="de-DE" dirty="0">
                <a:hlinkClick r:id="rId4"/>
              </a:rPr>
              <a:t>https://weltportale-7b2cd.web.app/</a:t>
            </a:r>
            <a:endParaRPr lang="de-DE"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6a</a:t>
            </a:r>
          </a:p>
          <a:p>
            <a:pPr lvl="1">
              <a:buFontTx/>
              <a:buChar char="-"/>
            </a:pPr>
            <a:r>
              <a:rPr lang="de-DE" sz="1200" dirty="0"/>
              <a:t>Login </a:t>
            </a:r>
            <a:r>
              <a:rPr lang="de-DE" sz="1200" dirty="0" err="1"/>
              <a:t>with</a:t>
            </a:r>
            <a:r>
              <a:rPr lang="de-DE" sz="1200" dirty="0"/>
              <a:t> NGXS State</a:t>
            </a:r>
          </a:p>
          <a:p>
            <a:pPr lvl="1">
              <a:buFontTx/>
              <a:buChar char="-"/>
            </a:pPr>
            <a:r>
              <a:rPr lang="de-DE" sz="1200" dirty="0"/>
              <a:t>Filter implementiert </a:t>
            </a:r>
          </a:p>
          <a:p>
            <a:pPr lvl="1">
              <a:buFontTx/>
              <a:buChar char="-"/>
            </a:pPr>
            <a:r>
              <a:rPr lang="de-DE" sz="1200" dirty="0"/>
              <a:t>Nach Status Artikeln farblisch hervorheben</a:t>
            </a:r>
          </a:p>
          <a:p>
            <a:pPr lvl="1">
              <a:buFontTx/>
              <a:buChar char="-"/>
            </a:pPr>
            <a:endParaRPr lang="de-DE" dirty="0"/>
          </a:p>
          <a:p>
            <a:pPr lvl="1">
              <a:buFontTx/>
              <a:buChar char="-"/>
            </a:pPr>
            <a:endParaRPr lang="de-DE"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3" name="Picture 2" descr="C:\Users\serhi\Desktop\z6.png"/>
          <p:cNvPicPr>
            <a:picLocks noChangeAspect="1" noChangeArrowheads="1"/>
          </p:cNvPicPr>
          <p:nvPr/>
        </p:nvPicPr>
        <p:blipFill>
          <a:blip r:embed="rId3"/>
          <a:srcRect/>
          <a:stretch>
            <a:fillRect/>
          </a:stretch>
        </p:blipFill>
        <p:spPr bwMode="auto">
          <a:xfrm>
            <a:off x="642910" y="2093146"/>
            <a:ext cx="7715304" cy="3764746"/>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a:t>Zwischenstand 6b</a:t>
            </a:r>
          </a:p>
          <a:p>
            <a:pPr lvl="1"/>
            <a:r>
              <a:rPr lang="de-DE" sz="1200" dirty="0"/>
              <a:t>Nach Status Artikeln farblisch und äußerlich hervorheben</a:t>
            </a:r>
          </a:p>
          <a:p>
            <a:pPr lvl="1">
              <a:buFontTx/>
              <a:buChar char="-"/>
            </a:pPr>
            <a:endParaRPr lang="de-DE" dirty="0"/>
          </a:p>
          <a:p>
            <a:pPr lvl="1">
              <a:buFontTx/>
              <a:buChar char="-"/>
            </a:pPr>
            <a:endParaRPr lang="de-DE"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2050" name="Picture 2" descr="C:\Users\serhi\Desktop\6b.PNG"/>
          <p:cNvPicPr>
            <a:picLocks noChangeAspect="1" noChangeArrowheads="1"/>
          </p:cNvPicPr>
          <p:nvPr/>
        </p:nvPicPr>
        <p:blipFill>
          <a:blip r:embed="rId3"/>
          <a:srcRect/>
          <a:stretch>
            <a:fillRect/>
          </a:stretch>
        </p:blipFill>
        <p:spPr bwMode="auto">
          <a:xfrm>
            <a:off x="655442" y="1714488"/>
            <a:ext cx="7988524" cy="3881924"/>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Evaluation</a:t>
            </a:r>
          </a:p>
          <a:p>
            <a:pPr lvl="1"/>
            <a:r>
              <a:rPr lang="de-DE" dirty="0"/>
              <a:t>Nach Integration aller „Muss“ Kriterien testen wir unserer Web-Anwendung.</a:t>
            </a:r>
          </a:p>
          <a:p>
            <a:pPr lvl="1"/>
            <a:r>
              <a:rPr lang="de-DE" dirty="0"/>
              <a:t>Durch erarbeitete Aufgaben-Liste muss geprüft werden, ob der Nutzer aus primär und sekundär Gruppen sind in der Lage die Aufgaben zu erledigen. Und so lässt sich die Web-Anwendung zeigen, ob bestimmte Haupt-Funktionen der Web-Anwendung problemlos arbeiten und ob für den Nutzer leicht bedienbar war.</a:t>
            </a:r>
          </a:p>
          <a:p>
            <a:pPr lvl="1">
              <a:buNone/>
            </a:pPr>
            <a:endParaRPr lang="de-DE"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1026" name="Picture 2" descr="C:\Users\serhi\Desktop\10_things_about_evaluation_4_cQETSib.original.png"/>
          <p:cNvPicPr>
            <a:picLocks noChangeAspect="1" noChangeArrowheads="1"/>
          </p:cNvPicPr>
          <p:nvPr/>
        </p:nvPicPr>
        <p:blipFill>
          <a:blip r:embed="rId3"/>
          <a:srcRect/>
          <a:stretch>
            <a:fillRect/>
          </a:stretch>
        </p:blipFill>
        <p:spPr bwMode="auto">
          <a:xfrm>
            <a:off x="1285852" y="2714620"/>
            <a:ext cx="7072362" cy="3536181"/>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b="1" dirty="0"/>
              <a:t>	Aufgaben-Liste</a:t>
            </a:r>
          </a:p>
          <a:p>
            <a:pPr>
              <a:buFont typeface="+mj-lt"/>
              <a:buAutoNum type="arabicPeriod"/>
            </a:pPr>
            <a:r>
              <a:rPr lang="de-DE" dirty="0"/>
              <a:t>Öffnen Sie auf Ihren PC - Google Chrome Browser und gehen Sie zu </a:t>
            </a:r>
            <a:r>
              <a:rPr lang="de-DE" dirty="0">
                <a:hlinkClick r:id="rId2"/>
              </a:rPr>
              <a:t>https://weltportale-7b2cd.web.app/</a:t>
            </a:r>
            <a:r>
              <a:rPr lang="de-DE" dirty="0"/>
              <a:t> </a:t>
            </a:r>
          </a:p>
          <a:p>
            <a:pPr>
              <a:buFont typeface="+mj-lt"/>
              <a:buAutoNum type="arabicPeriod"/>
            </a:pPr>
            <a:r>
              <a:rPr lang="de-DE" dirty="0"/>
              <a:t>Probieren Sie die aktuelle Katastrophen in Land „</a:t>
            </a:r>
            <a:r>
              <a:rPr lang="de-DE" dirty="0" err="1"/>
              <a:t>Syria</a:t>
            </a:r>
            <a:r>
              <a:rPr lang="de-DE" dirty="0"/>
              <a:t>“ zu bestimmen (ohne Filter Anzuwenden).  Geben Sie bitte den Titel(n) ein. Habt ihr Schwierigkeiten  an Information zu kommen? </a:t>
            </a:r>
            <a:endParaRPr lang="de-DE" dirty="0">
              <a:solidFill>
                <a:srgbClr val="FF0000"/>
              </a:solidFill>
            </a:endParaRPr>
          </a:p>
          <a:p>
            <a:pPr lvl="1">
              <a:buFont typeface="+mj-lt"/>
              <a:buAutoNum type="arabicPeriod"/>
            </a:pPr>
            <a:r>
              <a:rPr lang="de-DE" dirty="0" err="1">
                <a:solidFill>
                  <a:srgbClr val="00B050"/>
                </a:solidFill>
              </a:rPr>
              <a:t>Syria</a:t>
            </a:r>
            <a:r>
              <a:rPr lang="de-DE" dirty="0">
                <a:solidFill>
                  <a:srgbClr val="00B050"/>
                </a:solidFill>
              </a:rPr>
              <a:t>: </a:t>
            </a:r>
            <a:r>
              <a:rPr lang="de-DE" dirty="0" err="1">
                <a:solidFill>
                  <a:srgbClr val="00B050"/>
                </a:solidFill>
              </a:rPr>
              <a:t>Drought</a:t>
            </a:r>
            <a:r>
              <a:rPr lang="de-DE" dirty="0">
                <a:solidFill>
                  <a:srgbClr val="00B050"/>
                </a:solidFill>
              </a:rPr>
              <a:t> - 2021-2022</a:t>
            </a:r>
          </a:p>
          <a:p>
            <a:pPr>
              <a:buFont typeface="+mj-lt"/>
              <a:buAutoNum type="arabicPeriod"/>
            </a:pPr>
            <a:r>
              <a:rPr lang="de-DE" dirty="0"/>
              <a:t>Benutzen Sie dieses mal den Filter und bestimmen Sie alle Katastrophen die in „Syrien“ seit 01.01.2021 bis heutzutage aufgetreten sind.</a:t>
            </a:r>
          </a:p>
          <a:p>
            <a:pPr lvl="1">
              <a:buFont typeface="+mj-lt"/>
              <a:buAutoNum type="arabicPeriod"/>
            </a:pPr>
            <a:r>
              <a:rPr lang="de-DE" dirty="0" err="1">
                <a:solidFill>
                  <a:srgbClr val="00B050"/>
                </a:solidFill>
              </a:rPr>
              <a:t>Syria</a:t>
            </a:r>
            <a:r>
              <a:rPr lang="de-DE" dirty="0">
                <a:solidFill>
                  <a:srgbClr val="00B050"/>
                </a:solidFill>
              </a:rPr>
              <a:t>: </a:t>
            </a:r>
            <a:r>
              <a:rPr lang="de-DE" dirty="0" err="1">
                <a:solidFill>
                  <a:srgbClr val="00B050"/>
                </a:solidFill>
              </a:rPr>
              <a:t>Floods</a:t>
            </a:r>
            <a:r>
              <a:rPr lang="de-DE" dirty="0">
                <a:solidFill>
                  <a:srgbClr val="00B050"/>
                </a:solidFill>
              </a:rPr>
              <a:t> - Jan 2021</a:t>
            </a:r>
          </a:p>
          <a:p>
            <a:pPr lvl="1">
              <a:buFont typeface="+mj-lt"/>
              <a:buAutoNum type="arabicPeriod"/>
            </a:pPr>
            <a:r>
              <a:rPr lang="de-DE" dirty="0" err="1">
                <a:solidFill>
                  <a:srgbClr val="00B050"/>
                </a:solidFill>
              </a:rPr>
              <a:t>Syria</a:t>
            </a:r>
            <a:r>
              <a:rPr lang="de-DE" dirty="0">
                <a:solidFill>
                  <a:srgbClr val="00B050"/>
                </a:solidFill>
              </a:rPr>
              <a:t>: </a:t>
            </a:r>
            <a:r>
              <a:rPr lang="de-DE" dirty="0" err="1">
                <a:solidFill>
                  <a:srgbClr val="00B050"/>
                </a:solidFill>
              </a:rPr>
              <a:t>Drought</a:t>
            </a:r>
            <a:r>
              <a:rPr lang="de-DE" dirty="0">
                <a:solidFill>
                  <a:srgbClr val="00B050"/>
                </a:solidFill>
              </a:rPr>
              <a:t> - 2021-2022</a:t>
            </a:r>
          </a:p>
          <a:p>
            <a:pPr>
              <a:buFont typeface="+mj-lt"/>
              <a:buAutoNum type="arabicPeriod"/>
            </a:pPr>
            <a:r>
              <a:rPr lang="de-DE" dirty="0"/>
              <a:t>Wählen Sie eine Artikel von Aufgabe 3 aus und wechseln Sie in Leseansicht ein. Teilen Sie den Artikel mit mir per </a:t>
            </a:r>
            <a:r>
              <a:rPr lang="de-DE" dirty="0" err="1"/>
              <a:t>Facebook</a:t>
            </a:r>
            <a:r>
              <a:rPr lang="de-DE" dirty="0"/>
              <a:t> in private Nachricht.</a:t>
            </a:r>
          </a:p>
          <a:p>
            <a:pPr>
              <a:buFont typeface="+mj-lt"/>
              <a:buAutoNum type="arabicPeriod"/>
            </a:pPr>
            <a:r>
              <a:rPr lang="de-DE" dirty="0"/>
              <a:t>Nehmen wir an das Syrien momentan ein gefährliches Ort für eine Reise ist. Was wäre mit den Brasil, wechseln Sie bitte der Link zu </a:t>
            </a:r>
            <a:r>
              <a:rPr lang="de-DE" dirty="0">
                <a:hlinkClick r:id="rId3"/>
              </a:rPr>
              <a:t>https://weltportale-7b2cd.web.app/dashboard/50979</a:t>
            </a:r>
            <a:r>
              <a:rPr lang="de-DE" dirty="0"/>
              <a:t>  und hinterlassen Sie einen Kommentar. Damit Sie es machen, müssen Sie erstmal registrieren entweder Manuel oder per Google </a:t>
            </a:r>
            <a:r>
              <a:rPr lang="de-DE" dirty="0" err="1"/>
              <a:t>Account</a:t>
            </a:r>
            <a:r>
              <a:rPr lang="de-DE" dirty="0"/>
              <a:t>. (Der zweite Weg geht deutlich schneller 😋 )</a:t>
            </a:r>
          </a:p>
          <a:p>
            <a:pPr>
              <a:buFont typeface="+mj-lt"/>
              <a:buAutoNum type="arabicPeriod"/>
            </a:pPr>
            <a:r>
              <a:rPr lang="de-DE" dirty="0"/>
              <a:t>Zeigen Sie bitte wieder alle Artikeln aus. Habt ihr den Tipp verfolgt (</a:t>
            </a:r>
            <a:r>
              <a:rPr lang="de-DE" dirty="0" err="1"/>
              <a:t>Reset</a:t>
            </a:r>
            <a:r>
              <a:rPr lang="de-DE" dirty="0"/>
              <a:t> Knopf zu drücken) oder der Browser aktualisiert?</a:t>
            </a:r>
          </a:p>
          <a:p>
            <a:pPr>
              <a:buFont typeface="+mj-lt"/>
              <a:buAutoNum type="arabicPeriod"/>
            </a:pPr>
            <a:r>
              <a:rPr lang="de-DE" dirty="0"/>
              <a:t>Spielen Sie unserer Intro Musik an und bewerten Sie uns.</a:t>
            </a:r>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lvl="1">
              <a:buFont typeface="+mj-lt"/>
              <a:buAutoNum type="arabicPeriod"/>
            </a:pPr>
            <a:endParaRPr lang="de-DE" dirty="0"/>
          </a:p>
          <a:p>
            <a:pPr>
              <a:buFont typeface="+mj-lt"/>
              <a:buAutoNum type="arabicPeriod"/>
            </a:pPr>
            <a:endParaRPr lang="de-DE" dirty="0"/>
          </a:p>
          <a:p>
            <a:pPr>
              <a:buNone/>
            </a:pPr>
            <a:endParaRPr lang="de-DE" dirty="0"/>
          </a:p>
          <a:p>
            <a:pPr>
              <a:buFont typeface="+mj-lt"/>
              <a:buAutoNum type="arabicPeriod"/>
            </a:pPr>
            <a:endParaRPr lang="de-DE" dirty="0"/>
          </a:p>
          <a:p>
            <a:pPr>
              <a:buNone/>
            </a:pPr>
            <a:endParaRPr lang="de-DE" dirty="0"/>
          </a:p>
          <a:p>
            <a:endParaRPr lang="de-DE" dirty="0"/>
          </a:p>
          <a:p>
            <a:pPr lvl="1">
              <a:buNone/>
            </a:pPr>
            <a:endParaRPr lang="de-DE"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4"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b="1" dirty="0"/>
              <a:t>	Bewertung</a:t>
            </a:r>
          </a:p>
          <a:p>
            <a:pPr>
              <a:buNone/>
            </a:pPr>
            <a:r>
              <a:rPr lang="de-DE" b="1" dirty="0"/>
              <a:t>---------------------------------------------------------------------------------------------------------------------------------</a:t>
            </a:r>
          </a:p>
          <a:p>
            <a:pPr>
              <a:buFont typeface="+mj-lt"/>
              <a:buAutoNum type="arabicPeriod"/>
            </a:pPr>
            <a:r>
              <a:rPr lang="de-DE" dirty="0"/>
              <a:t>Performance:  👽👽👽👽👽</a:t>
            </a:r>
          </a:p>
          <a:p>
            <a:pPr>
              <a:buFont typeface="+mj-lt"/>
              <a:buAutoNum type="arabicPeriod"/>
            </a:pPr>
            <a:r>
              <a:rPr lang="de-DE" dirty="0"/>
              <a:t>GUI:                   👽👽👽👽👽</a:t>
            </a:r>
          </a:p>
          <a:p>
            <a:pPr>
              <a:buFont typeface="+mj-lt"/>
              <a:buAutoNum type="arabicPeriod"/>
            </a:pPr>
            <a:r>
              <a:rPr lang="de-DE" dirty="0"/>
              <a:t>Animation:       👽👽👽👽👽</a:t>
            </a:r>
          </a:p>
          <a:p>
            <a:pPr>
              <a:buFont typeface="+mj-lt"/>
              <a:buAutoNum type="arabicPeriod"/>
            </a:pPr>
            <a:r>
              <a:rPr lang="de-DE" dirty="0"/>
              <a:t>Steuerung:       👽👽👽👽👽</a:t>
            </a:r>
          </a:p>
          <a:p>
            <a:pPr>
              <a:buFont typeface="+mj-lt"/>
              <a:buAutoNum type="arabicPeriod"/>
            </a:pPr>
            <a:r>
              <a:rPr lang="de-DE" dirty="0"/>
              <a:t>Musik:               👽👽👽👽👽</a:t>
            </a:r>
          </a:p>
          <a:p>
            <a:pPr>
              <a:buFont typeface="+mj-lt"/>
              <a:buAutoNum type="arabicPeriod"/>
            </a:pPr>
            <a:r>
              <a:rPr lang="de-DE" dirty="0"/>
              <a:t>Bitte beschreiben Sie kurz Ihr Erlebnis und was Sie nicht gut fanden, dass man noch verbessern könnte!</a:t>
            </a:r>
          </a:p>
          <a:p>
            <a:pPr>
              <a:buNone/>
            </a:pPr>
            <a:r>
              <a:rPr lang="de-DE" dirty="0"/>
              <a:t>---------------------------------------------------------------------------------------------------------------------------------</a:t>
            </a:r>
          </a:p>
          <a:p>
            <a:pPr lvl="7"/>
            <a:r>
              <a:rPr lang="de-DE" sz="1800" dirty="0"/>
              <a:t>👽 - schlecht</a:t>
            </a:r>
          </a:p>
          <a:p>
            <a:pPr lvl="7"/>
            <a:r>
              <a:rPr lang="de-DE" sz="1800" dirty="0"/>
              <a:t>👽👽 - befriedigend</a:t>
            </a:r>
          </a:p>
          <a:p>
            <a:pPr lvl="7"/>
            <a:r>
              <a:rPr lang="de-DE" sz="1800" dirty="0"/>
              <a:t>👽👽👽 - zufrieden</a:t>
            </a:r>
          </a:p>
          <a:p>
            <a:pPr lvl="7"/>
            <a:r>
              <a:rPr lang="de-DE" sz="1800" dirty="0"/>
              <a:t>👽👽👽👽 - gut</a:t>
            </a:r>
          </a:p>
          <a:p>
            <a:pPr lvl="7"/>
            <a:r>
              <a:rPr lang="de-DE" sz="1800" dirty="0"/>
              <a:t>👽👽👽👽👽 – sehr gut</a:t>
            </a:r>
            <a:endParaRPr lang="de-DE" sz="1800" b="1"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lvl="1">
              <a:buFont typeface="+mj-lt"/>
              <a:buAutoNum type="arabicPeriod"/>
            </a:pPr>
            <a:endParaRPr lang="de-DE" dirty="0"/>
          </a:p>
          <a:p>
            <a:pPr>
              <a:buFont typeface="+mj-lt"/>
              <a:buAutoNum type="arabicPeriod"/>
            </a:pPr>
            <a:endParaRPr lang="de-DE" dirty="0"/>
          </a:p>
          <a:p>
            <a:pPr>
              <a:buNone/>
            </a:pPr>
            <a:endParaRPr lang="de-DE" dirty="0"/>
          </a:p>
          <a:p>
            <a:pPr>
              <a:buFont typeface="+mj-lt"/>
              <a:buAutoNum type="arabicPeriod"/>
            </a:pPr>
            <a:endParaRPr lang="de-DE" dirty="0"/>
          </a:p>
          <a:p>
            <a:pPr>
              <a:buNone/>
            </a:pPr>
            <a:endParaRPr lang="de-DE" dirty="0"/>
          </a:p>
          <a:p>
            <a:endParaRPr lang="de-DE" dirty="0"/>
          </a:p>
          <a:p>
            <a:pPr lvl="1">
              <a:buNone/>
            </a:pPr>
            <a:endParaRPr lang="de-DE"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2050" name="Picture 2" descr="C:\Users\serhi\Desktop\AAAABcsXY2QaC7Cpt2NJlqIfnjzCbjsJfyYwbcP7a_WCOB2UmDJT8c2yPM61xOKa63l9RTjqeU-HMEc2XnSR5DOBYPb3uLj6.jpg"/>
          <p:cNvPicPr>
            <a:picLocks noChangeAspect="1" noChangeArrowheads="1"/>
          </p:cNvPicPr>
          <p:nvPr/>
        </p:nvPicPr>
        <p:blipFill>
          <a:blip r:embed="rId3" cstate="print"/>
          <a:srcRect/>
          <a:stretch>
            <a:fillRect/>
          </a:stretch>
        </p:blipFill>
        <p:spPr bwMode="auto">
          <a:xfrm>
            <a:off x="634973" y="3929066"/>
            <a:ext cx="2794019" cy="1571636"/>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28596" y="928670"/>
            <a:ext cx="8229600" cy="3571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b="1" dirty="0"/>
              <a:t>	Ergebnisse</a:t>
            </a:r>
          </a:p>
          <a:p>
            <a:pPr>
              <a:buNone/>
            </a:pPr>
            <a:endParaRPr lang="de-DE" b="1"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lvl="1">
              <a:buFont typeface="+mj-lt"/>
              <a:buAutoNum type="arabicPeriod"/>
            </a:pPr>
            <a:endParaRPr lang="de-DE" dirty="0"/>
          </a:p>
          <a:p>
            <a:pPr>
              <a:buFont typeface="+mj-lt"/>
              <a:buAutoNum type="arabicPeriod"/>
            </a:pPr>
            <a:endParaRPr lang="de-DE" dirty="0"/>
          </a:p>
          <a:p>
            <a:pPr>
              <a:buNone/>
            </a:pPr>
            <a:endParaRPr lang="de-DE" dirty="0"/>
          </a:p>
          <a:p>
            <a:pPr>
              <a:buFont typeface="+mj-lt"/>
              <a:buAutoNum type="arabicPeriod"/>
            </a:pPr>
            <a:endParaRPr lang="de-DE" dirty="0"/>
          </a:p>
          <a:p>
            <a:pPr>
              <a:buNone/>
            </a:pPr>
            <a:endParaRPr lang="de-DE" dirty="0"/>
          </a:p>
          <a:p>
            <a:endParaRPr lang="de-DE" dirty="0"/>
          </a:p>
          <a:p>
            <a:pPr lvl="1">
              <a:buNone/>
            </a:pPr>
            <a:endParaRPr lang="de-DE"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graphicFrame>
        <p:nvGraphicFramePr>
          <p:cNvPr id="16" name="Таблица 15"/>
          <p:cNvGraphicFramePr>
            <a:graphicFrameLocks noGrp="1"/>
          </p:cNvGraphicFramePr>
          <p:nvPr/>
        </p:nvGraphicFramePr>
        <p:xfrm>
          <a:off x="1142976" y="1357298"/>
          <a:ext cx="6858048" cy="4852044"/>
        </p:xfrm>
        <a:graphic>
          <a:graphicData uri="http://schemas.openxmlformats.org/drawingml/2006/table">
            <a:tbl>
              <a:tblPr firstRow="1" bandRow="1">
                <a:tableStyleId>{5C22544A-7EE6-4342-B048-85BDC9FD1C3A}</a:tableStyleId>
              </a:tblPr>
              <a:tblGrid>
                <a:gridCol w="3429024">
                  <a:extLst>
                    <a:ext uri="{9D8B030D-6E8A-4147-A177-3AD203B41FA5}">
                      <a16:colId xmlns:a16="http://schemas.microsoft.com/office/drawing/2014/main" val="20000"/>
                    </a:ext>
                  </a:extLst>
                </a:gridCol>
                <a:gridCol w="3429024">
                  <a:extLst>
                    <a:ext uri="{9D8B030D-6E8A-4147-A177-3AD203B41FA5}">
                      <a16:colId xmlns:a16="http://schemas.microsoft.com/office/drawing/2014/main" val="20001"/>
                    </a:ext>
                  </a:extLst>
                </a:gridCol>
              </a:tblGrid>
              <a:tr h="433070">
                <a:tc>
                  <a:txBody>
                    <a:bodyPr/>
                    <a:lstStyle/>
                    <a:p>
                      <a:r>
                        <a:rPr lang="de-DE" sz="1200" dirty="0"/>
                        <a:t>Test-Person1: Dmitrij</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Test-Person2: Jakob</a:t>
                      </a:r>
                    </a:p>
                  </a:txBody>
                  <a:tcPr/>
                </a:tc>
                <a:extLst>
                  <a:ext uri="{0D108BD9-81ED-4DB2-BD59-A6C34878D82A}">
                    <a16:rowId xmlns:a16="http://schemas.microsoft.com/office/drawing/2014/main" val="10000"/>
                  </a:ext>
                </a:extLst>
              </a:tr>
              <a:tr h="3924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1. </a:t>
                      </a:r>
                      <a:r>
                        <a:rPr lang="de-DE" sz="1200" kern="1200" dirty="0">
                          <a:solidFill>
                            <a:schemeClr val="dk1"/>
                          </a:solidFill>
                          <a:latin typeface="+mn-lt"/>
                          <a:ea typeface="+mn-ea"/>
                          <a:cs typeface="+mn-cs"/>
                        </a:rPr>
                        <a:t>Ok, erledigt</a:t>
                      </a:r>
                    </a:p>
                  </a:txBody>
                  <a:tcPr/>
                </a:tc>
                <a:tc>
                  <a:txBody>
                    <a:bodyPr/>
                    <a:lstStyle/>
                    <a:p>
                      <a:r>
                        <a:rPr lang="de-DE" sz="1200" dirty="0"/>
                        <a:t>1. erledigt</a:t>
                      </a:r>
                    </a:p>
                  </a:txBody>
                  <a:tcPr/>
                </a:tc>
                <a:extLst>
                  <a:ext uri="{0D108BD9-81ED-4DB2-BD59-A6C34878D82A}">
                    <a16:rowId xmlns:a16="http://schemas.microsoft.com/office/drawing/2014/main" val="10001"/>
                  </a:ext>
                </a:extLst>
              </a:tr>
              <a:tr h="4603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2. </a:t>
                      </a:r>
                      <a:r>
                        <a:rPr lang="de-DE" sz="1200" kern="1200" dirty="0" err="1">
                          <a:solidFill>
                            <a:schemeClr val="dk1"/>
                          </a:solidFill>
                          <a:latin typeface="+mn-lt"/>
                          <a:ea typeface="+mn-ea"/>
                          <a:cs typeface="+mn-cs"/>
                        </a:rPr>
                        <a:t>SyriaDrought</a:t>
                      </a:r>
                      <a:r>
                        <a:rPr lang="de-DE" sz="1200" kern="1200" dirty="0">
                          <a:solidFill>
                            <a:schemeClr val="dk1"/>
                          </a:solidFill>
                          <a:latin typeface="+mn-lt"/>
                          <a:ea typeface="+mn-ea"/>
                          <a:cs typeface="+mn-cs"/>
                        </a:rPr>
                        <a:t> 2021-2022</a:t>
                      </a:r>
                    </a:p>
                  </a:txBody>
                  <a:tcPr/>
                </a:tc>
                <a:tc>
                  <a:txBody>
                    <a:bodyPr/>
                    <a:lstStyle/>
                    <a:p>
                      <a:r>
                        <a:rPr lang="de-DE" sz="1200" dirty="0"/>
                        <a:t>2.</a:t>
                      </a:r>
                      <a:r>
                        <a:rPr lang="de-DE" sz="1200" kern="1200" dirty="0">
                          <a:solidFill>
                            <a:schemeClr val="dk1"/>
                          </a:solidFill>
                          <a:latin typeface="+mn-lt"/>
                          <a:ea typeface="+mn-ea"/>
                          <a:cs typeface="+mn-cs"/>
                        </a:rPr>
                        <a:t> </a:t>
                      </a:r>
                      <a:r>
                        <a:rPr lang="de-DE" sz="1200" kern="1200" dirty="0" err="1">
                          <a:solidFill>
                            <a:schemeClr val="dk1"/>
                          </a:solidFill>
                          <a:latin typeface="+mn-lt"/>
                          <a:ea typeface="+mn-ea"/>
                          <a:cs typeface="+mn-cs"/>
                        </a:rPr>
                        <a:t>Syria</a:t>
                      </a:r>
                      <a:r>
                        <a:rPr lang="de-DE" sz="1200" kern="1200" dirty="0">
                          <a:solidFill>
                            <a:schemeClr val="dk1"/>
                          </a:solidFill>
                          <a:latin typeface="+mn-lt"/>
                          <a:ea typeface="+mn-ea"/>
                          <a:cs typeface="+mn-cs"/>
                        </a:rPr>
                        <a:t>: </a:t>
                      </a:r>
                      <a:r>
                        <a:rPr lang="de-DE" sz="1200" kern="1200" dirty="0" err="1">
                          <a:solidFill>
                            <a:schemeClr val="dk1"/>
                          </a:solidFill>
                          <a:latin typeface="+mn-lt"/>
                          <a:ea typeface="+mn-ea"/>
                          <a:cs typeface="+mn-cs"/>
                        </a:rPr>
                        <a:t>Drought</a:t>
                      </a:r>
                      <a:r>
                        <a:rPr lang="de-DE" sz="1200" kern="1200" dirty="0">
                          <a:solidFill>
                            <a:schemeClr val="dk1"/>
                          </a:solidFill>
                          <a:latin typeface="+mn-lt"/>
                          <a:ea typeface="+mn-ea"/>
                          <a:cs typeface="+mn-cs"/>
                        </a:rPr>
                        <a:t> - 2021-2022</a:t>
                      </a:r>
                      <a:br>
                        <a:rPr lang="de-DE" sz="1200" kern="1200" dirty="0">
                          <a:solidFill>
                            <a:schemeClr val="dk1"/>
                          </a:solidFill>
                          <a:latin typeface="+mn-lt"/>
                          <a:ea typeface="+mn-ea"/>
                          <a:cs typeface="+mn-cs"/>
                        </a:rPr>
                      </a:br>
                      <a:r>
                        <a:rPr lang="de-DE" sz="1200" kern="1200" dirty="0">
                          <a:solidFill>
                            <a:schemeClr val="dk1"/>
                          </a:solidFill>
                          <a:latin typeface="+mn-lt"/>
                          <a:ea typeface="+mn-ea"/>
                          <a:cs typeface="+mn-cs"/>
                        </a:rPr>
                        <a:t>Nein keine Schwierigkeiten gehabt</a:t>
                      </a:r>
                      <a:endParaRPr lang="de-DE" sz="1200" dirty="0"/>
                    </a:p>
                  </a:txBody>
                  <a:tcPr/>
                </a:tc>
                <a:extLst>
                  <a:ext uri="{0D108BD9-81ED-4DB2-BD59-A6C34878D82A}">
                    <a16:rowId xmlns:a16="http://schemas.microsoft.com/office/drawing/2014/main" val="10002"/>
                  </a:ext>
                </a:extLst>
              </a:tr>
              <a:tr h="590549">
                <a:tc>
                  <a:txBody>
                    <a:bodyPr/>
                    <a:lstStyle/>
                    <a:p>
                      <a:r>
                        <a:rPr lang="de-DE" sz="1200" dirty="0"/>
                        <a:t>3.</a:t>
                      </a:r>
                      <a:r>
                        <a:rPr lang="de-DE" sz="1200" kern="1200" dirty="0">
                          <a:solidFill>
                            <a:schemeClr val="dk1"/>
                          </a:solidFill>
                          <a:latin typeface="+mn-lt"/>
                          <a:ea typeface="+mn-ea"/>
                          <a:cs typeface="+mn-cs"/>
                        </a:rPr>
                        <a:t> Ja, das funktioniert. Ich sehe eine rote Fahne in Syrien</a:t>
                      </a:r>
                      <a:endParaRPr lang="de-DE" sz="1200" dirty="0"/>
                    </a:p>
                  </a:txBody>
                  <a:tcPr/>
                </a:tc>
                <a:tc>
                  <a:txBody>
                    <a:bodyPr/>
                    <a:lstStyle/>
                    <a:p>
                      <a:r>
                        <a:rPr lang="de-DE" sz="1200" dirty="0"/>
                        <a:t>3. </a:t>
                      </a:r>
                      <a:r>
                        <a:rPr lang="de-DE" sz="1200" kern="1200" dirty="0" err="1">
                          <a:solidFill>
                            <a:schemeClr val="dk1"/>
                          </a:solidFill>
                          <a:latin typeface="+mn-lt"/>
                          <a:ea typeface="+mn-ea"/>
                          <a:cs typeface="+mn-cs"/>
                        </a:rPr>
                        <a:t>Syria</a:t>
                      </a:r>
                      <a:r>
                        <a:rPr lang="de-DE" sz="1200" kern="1200" dirty="0">
                          <a:solidFill>
                            <a:schemeClr val="dk1"/>
                          </a:solidFill>
                          <a:latin typeface="+mn-lt"/>
                          <a:ea typeface="+mn-ea"/>
                          <a:cs typeface="+mn-cs"/>
                        </a:rPr>
                        <a:t>: </a:t>
                      </a:r>
                      <a:r>
                        <a:rPr lang="de-DE" sz="1200" kern="1200" dirty="0" err="1">
                          <a:solidFill>
                            <a:schemeClr val="dk1"/>
                          </a:solidFill>
                          <a:latin typeface="+mn-lt"/>
                          <a:ea typeface="+mn-ea"/>
                          <a:cs typeface="+mn-cs"/>
                        </a:rPr>
                        <a:t>Drought</a:t>
                      </a:r>
                      <a:r>
                        <a:rPr lang="de-DE" sz="1200" kern="1200" dirty="0">
                          <a:solidFill>
                            <a:schemeClr val="dk1"/>
                          </a:solidFill>
                          <a:latin typeface="+mn-lt"/>
                          <a:ea typeface="+mn-ea"/>
                          <a:cs typeface="+mn-cs"/>
                        </a:rPr>
                        <a:t> - 2021-2022</a:t>
                      </a:r>
                    </a:p>
                    <a:p>
                      <a:r>
                        <a:rPr lang="de-DE" sz="1200" kern="1200" dirty="0">
                          <a:solidFill>
                            <a:srgbClr val="FFC000"/>
                          </a:solidFill>
                          <a:latin typeface="+mn-lt"/>
                          <a:ea typeface="+mn-ea"/>
                          <a:cs typeface="+mn-cs"/>
                        </a:rPr>
                        <a:t>Am Anfang wusste ich nicht, dass man auf Country klicken muss, um nach Ländern sortieren zu können. Vielleicht Country in </a:t>
                      </a:r>
                      <a:r>
                        <a:rPr lang="de-DE" sz="1200" kern="1200" dirty="0" err="1">
                          <a:solidFill>
                            <a:srgbClr val="FFC000"/>
                          </a:solidFill>
                          <a:latin typeface="+mn-lt"/>
                          <a:ea typeface="+mn-ea"/>
                          <a:cs typeface="+mn-cs"/>
                        </a:rPr>
                        <a:t>searchcountryumbennen</a:t>
                      </a:r>
                      <a:r>
                        <a:rPr lang="de-DE" sz="1200" kern="1200" dirty="0">
                          <a:solidFill>
                            <a:srgbClr val="FFC000"/>
                          </a:solidFill>
                          <a:latin typeface="+mn-lt"/>
                          <a:ea typeface="+mn-ea"/>
                          <a:cs typeface="+mn-cs"/>
                        </a:rPr>
                        <a:t>?</a:t>
                      </a:r>
                      <a:br>
                        <a:rPr lang="de-DE" sz="1200" kern="1200" dirty="0">
                          <a:solidFill>
                            <a:srgbClr val="FFC000"/>
                          </a:solidFill>
                          <a:latin typeface="+mn-lt"/>
                          <a:ea typeface="+mn-ea"/>
                          <a:cs typeface="+mn-cs"/>
                        </a:rPr>
                      </a:br>
                      <a:r>
                        <a:rPr lang="de-DE" sz="1200" kern="1200" dirty="0">
                          <a:solidFill>
                            <a:srgbClr val="FFC000"/>
                          </a:solidFill>
                          <a:latin typeface="+mn-lt"/>
                          <a:ea typeface="+mn-ea"/>
                          <a:cs typeface="+mn-cs"/>
                        </a:rPr>
                        <a:t>Nachdem man auf „</a:t>
                      </a:r>
                      <a:r>
                        <a:rPr lang="de-DE" sz="1200" kern="1200" dirty="0" err="1">
                          <a:solidFill>
                            <a:srgbClr val="FFC000"/>
                          </a:solidFill>
                          <a:latin typeface="+mn-lt"/>
                          <a:ea typeface="+mn-ea"/>
                          <a:cs typeface="+mn-cs"/>
                        </a:rPr>
                        <a:t>search</a:t>
                      </a:r>
                      <a:r>
                        <a:rPr lang="de-DE" sz="1200" kern="1200" dirty="0">
                          <a:solidFill>
                            <a:srgbClr val="FFC000"/>
                          </a:solidFill>
                          <a:latin typeface="+mn-lt"/>
                          <a:ea typeface="+mn-ea"/>
                          <a:cs typeface="+mn-cs"/>
                        </a:rPr>
                        <a:t>“ geklickt hat, wird es nicht automatisch gesprungen, sondern man muss selbstnach Syrien schieben.</a:t>
                      </a:r>
                      <a:endParaRPr lang="de-DE" sz="1200" dirty="0">
                        <a:solidFill>
                          <a:srgbClr val="FFC000"/>
                        </a:solidFill>
                      </a:endParaRPr>
                    </a:p>
                  </a:txBody>
                  <a:tcPr/>
                </a:tc>
                <a:extLst>
                  <a:ext uri="{0D108BD9-81ED-4DB2-BD59-A6C34878D82A}">
                    <a16:rowId xmlns:a16="http://schemas.microsoft.com/office/drawing/2014/main" val="10003"/>
                  </a:ext>
                </a:extLst>
              </a:tr>
              <a:tr h="590549">
                <a:tc>
                  <a:txBody>
                    <a:bodyPr/>
                    <a:lstStyle/>
                    <a:p>
                      <a:r>
                        <a:rPr lang="de-DE" sz="1200" dirty="0"/>
                        <a:t>4. </a:t>
                      </a:r>
                      <a:r>
                        <a:rPr lang="de-DE" sz="1200" dirty="0">
                          <a:solidFill>
                            <a:srgbClr val="FF0000"/>
                          </a:solidFill>
                        </a:rPr>
                        <a:t>Artikel nicht geteilt, wegen aktivierte Ad Blocker !</a:t>
                      </a:r>
                    </a:p>
                  </a:txBody>
                  <a:tcPr/>
                </a:tc>
                <a:tc>
                  <a:txBody>
                    <a:bodyPr/>
                    <a:lstStyle/>
                    <a:p>
                      <a:r>
                        <a:rPr lang="de-DE" sz="1200" dirty="0"/>
                        <a:t>4. </a:t>
                      </a:r>
                      <a:r>
                        <a:rPr lang="de-DE" sz="1200" kern="1200" dirty="0">
                          <a:solidFill>
                            <a:schemeClr val="dk1"/>
                          </a:solidFill>
                          <a:latin typeface="+mn-lt"/>
                          <a:ea typeface="+mn-ea"/>
                          <a:cs typeface="+mn-cs"/>
                        </a:rPr>
                        <a:t>Nachricht schicken per </a:t>
                      </a:r>
                      <a:r>
                        <a:rPr lang="de-DE" sz="1200" kern="1200" dirty="0" err="1">
                          <a:solidFill>
                            <a:schemeClr val="dk1"/>
                          </a:solidFill>
                          <a:latin typeface="+mn-lt"/>
                          <a:ea typeface="+mn-ea"/>
                          <a:cs typeface="+mn-cs"/>
                        </a:rPr>
                        <a:t>Facebook</a:t>
                      </a:r>
                      <a:r>
                        <a:rPr lang="de-DE" sz="1200" kern="1200" dirty="0">
                          <a:solidFill>
                            <a:schemeClr val="dk1"/>
                          </a:solidFill>
                          <a:latin typeface="+mn-lt"/>
                          <a:ea typeface="+mn-ea"/>
                          <a:cs typeface="+mn-cs"/>
                        </a:rPr>
                        <a:t> ging ohne Probleme. </a:t>
                      </a:r>
                      <a:r>
                        <a:rPr lang="de-DE" sz="1200" kern="1200" dirty="0" err="1">
                          <a:solidFill>
                            <a:schemeClr val="dk1"/>
                          </a:solidFill>
                          <a:latin typeface="+mn-lt"/>
                          <a:ea typeface="+mn-ea"/>
                          <a:cs typeface="+mn-cs"/>
                        </a:rPr>
                        <a:t>Adblock</a:t>
                      </a:r>
                      <a:r>
                        <a:rPr lang="de-DE" sz="1200" kern="1200" dirty="0">
                          <a:solidFill>
                            <a:schemeClr val="dk1"/>
                          </a:solidFill>
                          <a:latin typeface="+mn-lt"/>
                          <a:ea typeface="+mn-ea"/>
                          <a:cs typeface="+mn-cs"/>
                        </a:rPr>
                        <a:t> muss ausgeschaltet werden, um Zugriff auf die Funktion zu haben.</a:t>
                      </a:r>
                      <a:endParaRPr lang="de-DE" sz="1200" dirty="0"/>
                    </a:p>
                  </a:txBody>
                  <a:tcPr/>
                </a:tc>
                <a:extLst>
                  <a:ext uri="{0D108BD9-81ED-4DB2-BD59-A6C34878D82A}">
                    <a16:rowId xmlns:a16="http://schemas.microsoft.com/office/drawing/2014/main" val="10004"/>
                  </a:ext>
                </a:extLst>
              </a:tr>
              <a:tr h="3924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5. </a:t>
                      </a:r>
                      <a:r>
                        <a:rPr lang="de-DE" sz="1200" kern="1200" dirty="0">
                          <a:solidFill>
                            <a:schemeClr val="dk1"/>
                          </a:solidFill>
                          <a:latin typeface="+mn-lt"/>
                          <a:ea typeface="+mn-ea"/>
                          <a:cs typeface="+mn-cs"/>
                        </a:rPr>
                        <a:t>Ok, erledigt</a:t>
                      </a:r>
                    </a:p>
                  </a:txBody>
                  <a:tcPr/>
                </a:tc>
                <a:tc>
                  <a:txBody>
                    <a:bodyPr/>
                    <a:lstStyle/>
                    <a:p>
                      <a:r>
                        <a:rPr lang="de-DE" sz="1200" dirty="0"/>
                        <a:t>5. </a:t>
                      </a:r>
                      <a:r>
                        <a:rPr lang="de-DE" sz="1200" kern="1200" dirty="0">
                          <a:solidFill>
                            <a:schemeClr val="dk1"/>
                          </a:solidFill>
                          <a:latin typeface="+mn-lt"/>
                          <a:ea typeface="+mn-ea"/>
                          <a:cs typeface="+mn-cs"/>
                        </a:rPr>
                        <a:t>Einloggen über Google </a:t>
                      </a:r>
                      <a:r>
                        <a:rPr lang="de-DE" sz="1200" kern="1200" dirty="0" err="1">
                          <a:solidFill>
                            <a:schemeClr val="dk1"/>
                          </a:solidFill>
                          <a:latin typeface="+mn-lt"/>
                          <a:ea typeface="+mn-ea"/>
                          <a:cs typeface="+mn-cs"/>
                        </a:rPr>
                        <a:t>Account</a:t>
                      </a:r>
                      <a:r>
                        <a:rPr lang="de-DE" sz="1200" kern="1200" dirty="0">
                          <a:solidFill>
                            <a:schemeClr val="dk1"/>
                          </a:solidFill>
                          <a:latin typeface="+mn-lt"/>
                          <a:ea typeface="+mn-ea"/>
                          <a:cs typeface="+mn-cs"/>
                        </a:rPr>
                        <a:t> und ein Kommentar hinterlassen ging sehr schnell</a:t>
                      </a:r>
                      <a:endParaRPr lang="de-DE" sz="1200" dirty="0"/>
                    </a:p>
                  </a:txBody>
                  <a:tcPr/>
                </a:tc>
                <a:extLst>
                  <a:ext uri="{0D108BD9-81ED-4DB2-BD59-A6C34878D82A}">
                    <a16:rowId xmlns:a16="http://schemas.microsoft.com/office/drawing/2014/main" val="10005"/>
                  </a:ext>
                </a:extLst>
              </a:tr>
              <a:tr h="5905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6. </a:t>
                      </a:r>
                      <a:r>
                        <a:rPr lang="de-DE" sz="1200" kern="1200" dirty="0">
                          <a:solidFill>
                            <a:schemeClr val="dk1"/>
                          </a:solidFill>
                          <a:latin typeface="+mn-lt"/>
                          <a:ea typeface="+mn-ea"/>
                          <a:cs typeface="+mn-cs"/>
                        </a:rPr>
                        <a:t>Ok, erledigt. Hab einfach auf den Button RESET gedrückt</a:t>
                      </a:r>
                    </a:p>
                  </a:txBody>
                  <a:tcPr/>
                </a:tc>
                <a:tc>
                  <a:txBody>
                    <a:bodyPr/>
                    <a:lstStyle/>
                    <a:p>
                      <a:r>
                        <a:rPr lang="de-DE" sz="1200" dirty="0"/>
                        <a:t>6. </a:t>
                      </a:r>
                      <a:r>
                        <a:rPr lang="de-DE" sz="1200" kern="1200" dirty="0">
                          <a:solidFill>
                            <a:schemeClr val="dk1"/>
                          </a:solidFill>
                          <a:latin typeface="+mn-lt"/>
                          <a:ea typeface="+mn-ea"/>
                          <a:cs typeface="+mn-cs"/>
                        </a:rPr>
                        <a:t>Funktioniert. </a:t>
                      </a:r>
                      <a:r>
                        <a:rPr lang="de-DE" sz="1200" kern="1200" dirty="0">
                          <a:solidFill>
                            <a:srgbClr val="FFC000"/>
                          </a:solidFill>
                          <a:latin typeface="+mn-lt"/>
                          <a:ea typeface="+mn-ea"/>
                          <a:cs typeface="+mn-cs"/>
                        </a:rPr>
                        <a:t>Leider muss man auf Country, Date oder </a:t>
                      </a:r>
                      <a:r>
                        <a:rPr lang="de-DE" sz="1200" kern="1200" dirty="0" err="1">
                          <a:solidFill>
                            <a:srgbClr val="FFC000"/>
                          </a:solidFill>
                          <a:latin typeface="+mn-lt"/>
                          <a:ea typeface="+mn-ea"/>
                          <a:cs typeface="+mn-cs"/>
                        </a:rPr>
                        <a:t>Disaster</a:t>
                      </a:r>
                      <a:r>
                        <a:rPr lang="de-DE" sz="1200" kern="1200" dirty="0">
                          <a:solidFill>
                            <a:srgbClr val="FFC000"/>
                          </a:solidFill>
                          <a:latin typeface="+mn-lt"/>
                          <a:ea typeface="+mn-ea"/>
                          <a:cs typeface="+mn-cs"/>
                        </a:rPr>
                        <a:t> klicken um den </a:t>
                      </a:r>
                      <a:r>
                        <a:rPr lang="de-DE" sz="1200" kern="1200" dirty="0" err="1">
                          <a:solidFill>
                            <a:srgbClr val="FFC000"/>
                          </a:solidFill>
                          <a:latin typeface="+mn-lt"/>
                          <a:ea typeface="+mn-ea"/>
                          <a:cs typeface="+mn-cs"/>
                        </a:rPr>
                        <a:t>Reset</a:t>
                      </a:r>
                      <a:r>
                        <a:rPr lang="de-DE" sz="1200" kern="1200" dirty="0">
                          <a:solidFill>
                            <a:srgbClr val="FFC000"/>
                          </a:solidFill>
                          <a:latin typeface="+mn-lt"/>
                          <a:ea typeface="+mn-ea"/>
                          <a:cs typeface="+mn-cs"/>
                        </a:rPr>
                        <a:t> Button zu finden.</a:t>
                      </a:r>
                      <a:endParaRPr lang="de-DE" sz="1200" dirty="0">
                        <a:solidFill>
                          <a:srgbClr val="FFC000"/>
                        </a:solidFill>
                      </a:endParaRPr>
                    </a:p>
                  </a:txBody>
                  <a:tcPr/>
                </a:tc>
                <a:extLst>
                  <a:ext uri="{0D108BD9-81ED-4DB2-BD59-A6C34878D82A}">
                    <a16:rowId xmlns:a16="http://schemas.microsoft.com/office/drawing/2014/main" val="10006"/>
                  </a:ext>
                </a:extLst>
              </a:tr>
              <a:tr h="392491">
                <a:tc>
                  <a:txBody>
                    <a:bodyPr/>
                    <a:lstStyle/>
                    <a:p>
                      <a:r>
                        <a:rPr lang="de-DE" sz="1200" dirty="0"/>
                        <a:t>7. </a:t>
                      </a:r>
                      <a:r>
                        <a:rPr lang="de-DE" sz="1200" kern="1200" dirty="0">
                          <a:solidFill>
                            <a:schemeClr val="dk1"/>
                          </a:solidFill>
                          <a:latin typeface="+mn-lt"/>
                          <a:ea typeface="+mn-ea"/>
                          <a:cs typeface="+mn-cs"/>
                        </a:rPr>
                        <a:t>Ok, erledigt. Musik ok</a:t>
                      </a:r>
                      <a:endParaRPr lang="de-DE" sz="1200" dirty="0"/>
                    </a:p>
                  </a:txBody>
                  <a:tcPr/>
                </a:tc>
                <a:tc>
                  <a:txBody>
                    <a:bodyPr/>
                    <a:lstStyle/>
                    <a:p>
                      <a:r>
                        <a:rPr lang="de-DE" sz="1200" dirty="0"/>
                        <a:t>7. </a:t>
                      </a:r>
                      <a:r>
                        <a:rPr lang="de-DE" sz="1200" kern="1200" dirty="0">
                          <a:solidFill>
                            <a:srgbClr val="FFC000"/>
                          </a:solidFill>
                          <a:latin typeface="+mn-lt"/>
                          <a:ea typeface="+mn-ea"/>
                          <a:cs typeface="+mn-cs"/>
                        </a:rPr>
                        <a:t>Musik macht mir ein düsterer Eindruck und wirkt sehr modern.</a:t>
                      </a:r>
                      <a:endParaRPr lang="de-DE" sz="1200" dirty="0">
                        <a:solidFill>
                          <a:srgbClr val="FFC000"/>
                        </a:solidFill>
                      </a:endParaRP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3: Projektentwicklung (70% Beleg)</a:t>
            </a:r>
          </a:p>
        </p:txBody>
      </p:sp>
      <p:sp>
        <p:nvSpPr>
          <p:cNvPr id="4" name="Текст 2"/>
          <p:cNvSpPr>
            <a:spLocks noGrp="1"/>
          </p:cNvSpPr>
          <p:nvPr>
            <p:ph idx="1"/>
          </p:nvPr>
        </p:nvSpPr>
        <p:spPr>
          <a:xfrm>
            <a:off x="428596" y="928670"/>
            <a:ext cx="8229600" cy="3571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de-DE" b="1" dirty="0"/>
              <a:t>	 Bewertungen</a:t>
            </a:r>
          </a:p>
          <a:p>
            <a:pPr>
              <a:buNone/>
            </a:pPr>
            <a:endParaRPr lang="de-DE" b="1"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a:buFont typeface="+mj-lt"/>
              <a:buAutoNum type="arabicPeriod"/>
            </a:pPr>
            <a:endParaRPr lang="de-DE" dirty="0"/>
          </a:p>
          <a:p>
            <a:pPr lvl="1">
              <a:buFont typeface="+mj-lt"/>
              <a:buAutoNum type="arabicPeriod"/>
            </a:pPr>
            <a:endParaRPr lang="de-DE" dirty="0"/>
          </a:p>
          <a:p>
            <a:pPr>
              <a:buFont typeface="+mj-lt"/>
              <a:buAutoNum type="arabicPeriod"/>
            </a:pPr>
            <a:endParaRPr lang="de-DE" dirty="0"/>
          </a:p>
          <a:p>
            <a:pPr>
              <a:buNone/>
            </a:pPr>
            <a:endParaRPr lang="de-DE" dirty="0"/>
          </a:p>
          <a:p>
            <a:pPr>
              <a:buFont typeface="+mj-lt"/>
              <a:buAutoNum type="arabicPeriod"/>
            </a:pPr>
            <a:endParaRPr lang="de-DE" dirty="0"/>
          </a:p>
          <a:p>
            <a:pPr>
              <a:buNone/>
            </a:pPr>
            <a:endParaRPr lang="de-DE" dirty="0"/>
          </a:p>
          <a:p>
            <a:endParaRPr lang="de-DE" dirty="0"/>
          </a:p>
          <a:p>
            <a:pPr lvl="1">
              <a:buNone/>
            </a:pPr>
            <a:endParaRPr lang="de-DE" dirty="0"/>
          </a:p>
          <a:p>
            <a:pPr lvl="3">
              <a:buFontTx/>
              <a:buChar char="-"/>
            </a:pPr>
            <a:endParaRPr lang="de-DE" sz="1600" i="1" dirty="0"/>
          </a:p>
          <a:p>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39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graphicFrame>
        <p:nvGraphicFramePr>
          <p:cNvPr id="16" name="Таблица 15"/>
          <p:cNvGraphicFramePr>
            <a:graphicFrameLocks noGrp="1"/>
          </p:cNvGraphicFramePr>
          <p:nvPr/>
        </p:nvGraphicFramePr>
        <p:xfrm>
          <a:off x="1142976" y="1357298"/>
          <a:ext cx="6858048" cy="4889202"/>
        </p:xfrm>
        <a:graphic>
          <a:graphicData uri="http://schemas.openxmlformats.org/drawingml/2006/table">
            <a:tbl>
              <a:tblPr firstRow="1" bandRow="1">
                <a:tableStyleId>{5C22544A-7EE6-4342-B048-85BDC9FD1C3A}</a:tableStyleId>
              </a:tblPr>
              <a:tblGrid>
                <a:gridCol w="3429024">
                  <a:extLst>
                    <a:ext uri="{9D8B030D-6E8A-4147-A177-3AD203B41FA5}">
                      <a16:colId xmlns:a16="http://schemas.microsoft.com/office/drawing/2014/main" val="20000"/>
                    </a:ext>
                  </a:extLst>
                </a:gridCol>
                <a:gridCol w="3429024">
                  <a:extLst>
                    <a:ext uri="{9D8B030D-6E8A-4147-A177-3AD203B41FA5}">
                      <a16:colId xmlns:a16="http://schemas.microsoft.com/office/drawing/2014/main" val="20001"/>
                    </a:ext>
                  </a:extLst>
                </a:gridCol>
              </a:tblGrid>
              <a:tr h="433070">
                <a:tc>
                  <a:txBody>
                    <a:bodyPr/>
                    <a:lstStyle/>
                    <a:p>
                      <a:r>
                        <a:rPr lang="de-DE" sz="1200" dirty="0"/>
                        <a:t>Test-Person1: Dmitrij</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Test-Person2: Jakob</a:t>
                      </a:r>
                    </a:p>
                  </a:txBody>
                  <a:tcPr/>
                </a:tc>
                <a:extLst>
                  <a:ext uri="{0D108BD9-81ED-4DB2-BD59-A6C34878D82A}">
                    <a16:rowId xmlns:a16="http://schemas.microsoft.com/office/drawing/2014/main" val="10000"/>
                  </a:ext>
                </a:extLst>
              </a:tr>
              <a:tr h="352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Performance: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Performance:  👽👽👽👽👽</a:t>
                      </a:r>
                    </a:p>
                  </a:txBody>
                  <a:tcPr/>
                </a:tc>
                <a:extLst>
                  <a:ext uri="{0D108BD9-81ED-4DB2-BD59-A6C34878D82A}">
                    <a16:rowId xmlns:a16="http://schemas.microsoft.com/office/drawing/2014/main" val="10001"/>
                  </a:ext>
                </a:extLst>
              </a:tr>
              <a:tr h="324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GUI: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GUI:                   👽👽👽👽</a:t>
                      </a:r>
                    </a:p>
                  </a:txBody>
                  <a:tcPr/>
                </a:tc>
                <a:extLst>
                  <a:ext uri="{0D108BD9-81ED-4DB2-BD59-A6C34878D82A}">
                    <a16:rowId xmlns:a16="http://schemas.microsoft.com/office/drawing/2014/main" val="10002"/>
                  </a:ext>
                </a:extLst>
              </a:tr>
              <a:tr h="3639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Animation: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Animation:       👽👽👽👽👽</a:t>
                      </a:r>
                    </a:p>
                  </a:txBody>
                  <a:tcPr/>
                </a:tc>
                <a:extLst>
                  <a:ext uri="{0D108BD9-81ED-4DB2-BD59-A6C34878D82A}">
                    <a16:rowId xmlns:a16="http://schemas.microsoft.com/office/drawing/2014/main" val="10003"/>
                  </a:ext>
                </a:extLst>
              </a:tr>
              <a:tr h="590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Steuerung: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rgbClr val="FFC000"/>
                          </a:solidFill>
                          <a:latin typeface="+mn-lt"/>
                          <a:ea typeface="+mn-ea"/>
                          <a:cs typeface="+mn-cs"/>
                        </a:rPr>
                        <a:t>die roten Fahnen sind vielleicht zu klein, manchmal sind nicht anklickbar, das gleiche Problem mit der Anmeldung (die zu kleine Inputfelder, die sind manchmal auch nicht anklickbar), sonst alles super!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Steuerung:       👽👽👽👽</a:t>
                      </a:r>
                    </a:p>
                  </a:txBody>
                  <a:tcPr/>
                </a:tc>
                <a:extLst>
                  <a:ext uri="{0D108BD9-81ED-4DB2-BD59-A6C34878D82A}">
                    <a16:rowId xmlns:a16="http://schemas.microsoft.com/office/drawing/2014/main" val="10004"/>
                  </a:ext>
                </a:extLst>
              </a:tr>
              <a:tr h="3063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Musik: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Musik:               👽👽👽👽👽</a:t>
                      </a:r>
                    </a:p>
                  </a:txBody>
                  <a:tcPr/>
                </a:tc>
                <a:extLst>
                  <a:ext uri="{0D108BD9-81ED-4DB2-BD59-A6C34878D82A}">
                    <a16:rowId xmlns:a16="http://schemas.microsoft.com/office/drawing/2014/main" val="10005"/>
                  </a:ext>
                </a:extLst>
              </a:tr>
              <a:tr h="5905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rgbClr val="FF0000"/>
                          </a:solidFill>
                          <a:latin typeface="+mn-lt"/>
                          <a:ea typeface="+mn-ea"/>
                          <a:cs typeface="+mn-cs"/>
                        </a:rPr>
                        <a:t>Ich dachte, wenn man auf das Google-Symbol anklickt, erfolgt die Google-Anmeldung ganz automatisch und man kann danach lediglich seine Email-Adresse auswählen, ohne das Passwort einzugeben. Es ist egal, mit welcher Adresse ihr euch anmeldet – das Registrierungsprozess bleibt in ALLEN FÄLLEN gleich.</a:t>
                      </a:r>
                    </a:p>
                    <a:p>
                      <a:endParaRPr lang="de-DE" sz="1200" dirty="0"/>
                    </a:p>
                  </a:txBody>
                  <a:tcPr/>
                </a:tc>
                <a:tc>
                  <a:txBody>
                    <a:bodyPr/>
                    <a:lstStyle/>
                    <a:p>
                      <a:r>
                        <a:rPr lang="de-DE" sz="1200" kern="1200" dirty="0">
                          <a:solidFill>
                            <a:schemeClr val="dk1"/>
                          </a:solidFill>
                          <a:latin typeface="+mn-lt"/>
                          <a:ea typeface="+mn-ea"/>
                          <a:cs typeface="+mn-cs"/>
                        </a:rPr>
                        <a:t>Seite an sich macht mir einen guten Eindruck. Es bietet mir nur die Funktionen an, die ich brauche, um die Seite bedienen zu können. Die Weltkugel macht mir einen modernen Eindruck.</a:t>
                      </a:r>
                    </a:p>
                    <a:p>
                      <a:r>
                        <a:rPr lang="de-DE" sz="1200" kern="1200" dirty="0">
                          <a:solidFill>
                            <a:srgbClr val="FFC000"/>
                          </a:solidFill>
                          <a:latin typeface="+mn-lt"/>
                          <a:ea typeface="+mn-ea"/>
                          <a:cs typeface="+mn-cs"/>
                        </a:rPr>
                        <a:t>- Ich wünsche mir, dass das Schieben der Weltkugel etwas smoother geht.</a:t>
                      </a:r>
                      <a:br>
                        <a:rPr lang="de-DE" sz="1200" kern="1200" dirty="0">
                          <a:solidFill>
                            <a:schemeClr val="dk1"/>
                          </a:solidFill>
                          <a:latin typeface="+mn-lt"/>
                          <a:ea typeface="+mn-ea"/>
                          <a:cs typeface="+mn-cs"/>
                        </a:rPr>
                      </a:br>
                      <a:r>
                        <a:rPr lang="de-DE" sz="1200" kern="1200" dirty="0">
                          <a:solidFill>
                            <a:srgbClr val="FFC000"/>
                          </a:solidFill>
                          <a:latin typeface="+mn-lt"/>
                          <a:ea typeface="+mn-ea"/>
                          <a:cs typeface="+mn-cs"/>
                        </a:rPr>
                        <a:t>- Das man direkt weiß, wo man klicken muss, um zu </a:t>
                      </a:r>
                      <a:r>
                        <a:rPr lang="de-DE" sz="1200" kern="1200" dirty="0" err="1">
                          <a:solidFill>
                            <a:srgbClr val="FFC000"/>
                          </a:solidFill>
                          <a:latin typeface="+mn-lt"/>
                          <a:ea typeface="+mn-ea"/>
                          <a:cs typeface="+mn-cs"/>
                        </a:rPr>
                        <a:t>filternz.B</a:t>
                      </a:r>
                      <a:r>
                        <a:rPr lang="de-DE" sz="1200" kern="1200" dirty="0">
                          <a:solidFill>
                            <a:srgbClr val="FFC000"/>
                          </a:solidFill>
                          <a:latin typeface="+mn-lt"/>
                          <a:ea typeface="+mn-ea"/>
                          <a:cs typeface="+mn-cs"/>
                        </a:rPr>
                        <a:t> ein Hinweis.</a:t>
                      </a:r>
                    </a:p>
                    <a:p>
                      <a:r>
                        <a:rPr lang="de-DE" sz="1200" kern="1200" dirty="0">
                          <a:solidFill>
                            <a:srgbClr val="FF0000"/>
                          </a:solidFill>
                          <a:latin typeface="+mn-lt"/>
                          <a:ea typeface="+mn-ea"/>
                          <a:cs typeface="+mn-cs"/>
                        </a:rPr>
                        <a:t>- Wenn man mit </a:t>
                      </a:r>
                      <a:r>
                        <a:rPr lang="de-DE" sz="1200" kern="1200" dirty="0" err="1">
                          <a:solidFill>
                            <a:srgbClr val="FF0000"/>
                          </a:solidFill>
                          <a:latin typeface="+mn-lt"/>
                          <a:ea typeface="+mn-ea"/>
                          <a:cs typeface="+mn-cs"/>
                        </a:rPr>
                        <a:t>strg</a:t>
                      </a:r>
                      <a:r>
                        <a:rPr lang="de-DE" sz="1200" kern="1200" dirty="0">
                          <a:solidFill>
                            <a:srgbClr val="FF0000"/>
                          </a:solidFill>
                          <a:latin typeface="+mn-lt"/>
                          <a:ea typeface="+mn-ea"/>
                          <a:cs typeface="+mn-cs"/>
                        </a:rPr>
                        <a:t>+ </a:t>
                      </a:r>
                      <a:r>
                        <a:rPr lang="de-DE" sz="1200" kern="1200" dirty="0" err="1">
                          <a:solidFill>
                            <a:srgbClr val="FF0000"/>
                          </a:solidFill>
                          <a:latin typeface="+mn-lt"/>
                          <a:ea typeface="+mn-ea"/>
                          <a:cs typeface="+mn-cs"/>
                        </a:rPr>
                        <a:t>mausscroller</a:t>
                      </a:r>
                      <a:r>
                        <a:rPr lang="de-DE" sz="1200" kern="1200" dirty="0">
                          <a:solidFill>
                            <a:srgbClr val="FF0000"/>
                          </a:solidFill>
                          <a:latin typeface="+mn-lt"/>
                          <a:ea typeface="+mn-ea"/>
                          <a:cs typeface="+mn-cs"/>
                        </a:rPr>
                        <a:t> zoomt ist es nicht </a:t>
                      </a:r>
                      <a:r>
                        <a:rPr lang="de-DE" sz="1200" kern="1200" dirty="0" err="1">
                          <a:solidFill>
                            <a:srgbClr val="FF0000"/>
                          </a:solidFill>
                          <a:latin typeface="+mn-lt"/>
                          <a:ea typeface="+mn-ea"/>
                          <a:cs typeface="+mn-cs"/>
                        </a:rPr>
                        <a:t>responsive</a:t>
                      </a:r>
                      <a:r>
                        <a:rPr lang="de-DE" sz="1200" kern="1200" dirty="0">
                          <a:solidFill>
                            <a:srgbClr val="FF0000"/>
                          </a:solidFill>
                          <a:latin typeface="+mn-lt"/>
                          <a:ea typeface="+mn-ea"/>
                          <a:cs typeface="+mn-cs"/>
                        </a:rPr>
                        <a:t> und das scrollen wirkt nicht sauber.</a:t>
                      </a:r>
                    </a:p>
                    <a:p>
                      <a:endParaRPr lang="de-DE" sz="1200" dirty="0"/>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792" y="-142892"/>
            <a:ext cx="8229600" cy="1143000"/>
          </a:xfrm>
        </p:spPr>
        <p:txBody>
          <a:bodyPr>
            <a:normAutofit/>
          </a:bodyPr>
          <a:lstStyle/>
          <a:p>
            <a:r>
              <a:rPr lang="de-DE" sz="2800" dirty="0"/>
              <a:t>Teil 1: Projektideen (10% Beleg)</a:t>
            </a:r>
          </a:p>
        </p:txBody>
      </p:sp>
      <p:sp>
        <p:nvSpPr>
          <p:cNvPr id="4" name="Текст 2"/>
          <p:cNvSpPr>
            <a:spLocks noGrp="1"/>
          </p:cNvSpPr>
          <p:nvPr>
            <p:ph idx="1"/>
          </p:nvPr>
        </p:nvSpPr>
        <p:spPr>
          <a:xfrm>
            <a:off x="428596" y="1000108"/>
            <a:ext cx="4714908" cy="535785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Dieses Projekt ist</a:t>
            </a:r>
          </a:p>
          <a:p>
            <a:pPr lvl="1"/>
            <a:r>
              <a:rPr lang="de-DE" dirty="0"/>
              <a:t>Interaktiv (Zoomen, drehen der 3D Modell)</a:t>
            </a:r>
          </a:p>
          <a:p>
            <a:pPr lvl="2"/>
            <a:r>
              <a:rPr lang="de-DE" dirty="0"/>
              <a:t>N:1 (Besucher dieses Webseite können auf den selben Ort zugreifen)</a:t>
            </a:r>
          </a:p>
          <a:p>
            <a:pPr lvl="2"/>
            <a:r>
              <a:rPr lang="de-DE" dirty="0"/>
              <a:t>N:N (Beim Chat Implementierung, auch weitere Interaktionen denkbar,  </a:t>
            </a:r>
            <a:r>
              <a:rPr lang="de-DE" dirty="0" err="1"/>
              <a:t>z.B</a:t>
            </a:r>
            <a:r>
              <a:rPr lang="de-DE" dirty="0"/>
              <a:t> bei mini Welten)</a:t>
            </a:r>
          </a:p>
          <a:p>
            <a:pPr lvl="2"/>
            <a:r>
              <a:rPr lang="de-DE" dirty="0"/>
              <a:t>Visuell (90%), da Web basiert</a:t>
            </a:r>
          </a:p>
          <a:p>
            <a:pPr lvl="2"/>
            <a:r>
              <a:rPr lang="de-DE" dirty="0"/>
              <a:t>Akustik (10%), Intro Musik, Menüsteuerung</a:t>
            </a:r>
          </a:p>
          <a:p>
            <a:pPr lvl="1"/>
            <a:r>
              <a:rPr lang="de-DE" dirty="0"/>
              <a:t>Innovativ </a:t>
            </a:r>
          </a:p>
          <a:p>
            <a:pPr lvl="2"/>
            <a:r>
              <a:rPr lang="de-DE" dirty="0"/>
              <a:t>Echtzeit basierte Applikation mit neue Technologien</a:t>
            </a:r>
          </a:p>
          <a:p>
            <a:pPr lvl="2"/>
            <a:r>
              <a:rPr lang="de-DE" dirty="0"/>
              <a:t>Schön für den Portfolio eines Webentwicklers</a:t>
            </a:r>
          </a:p>
          <a:p>
            <a:pPr lvl="2"/>
            <a:r>
              <a:rPr lang="de-DE" dirty="0"/>
              <a:t>Kein langweiligen Dropdown Menüs</a:t>
            </a:r>
          </a:p>
          <a:p>
            <a:pPr lvl="1"/>
            <a:r>
              <a:rPr lang="de-DE" dirty="0"/>
              <a:t>Intuitiv (Leicht Steuerbar per Mause)</a:t>
            </a:r>
          </a:p>
          <a:p>
            <a:pPr lvl="1"/>
            <a:r>
              <a:rPr lang="de-DE" dirty="0"/>
              <a:t>Skalierbar (Man kann der Projekt weiter entwickeln, indem man weitere Infos, wie Kategorien, Prioritäten, Zuschauer Anzahl, Spenden Knöpfe, Soziale Netzwerke usw. zufügt)</a:t>
            </a:r>
          </a:p>
          <a:p>
            <a:pPr lvl="1"/>
            <a:r>
              <a:rPr lang="de-DE" dirty="0"/>
              <a:t>Anwendungsorientiert (Klein, Schick, Kreativ)</a:t>
            </a:r>
          </a:p>
          <a:p>
            <a:pPr lvl="1"/>
            <a:r>
              <a:rPr lang="de-DE" dirty="0"/>
              <a:t>Zukunftsorientiert (Vorbereitung für VR)</a:t>
            </a:r>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2051" name="Picture 3" descr="C:\Users\serhi\Desktop\IT-Consulting_IT-Projektge_DELTA_proveris_AG_.jpg"/>
          <p:cNvPicPr>
            <a:picLocks noChangeAspect="1" noChangeArrowheads="1"/>
          </p:cNvPicPr>
          <p:nvPr/>
        </p:nvPicPr>
        <p:blipFill>
          <a:blip r:embed="rId3"/>
          <a:srcRect/>
          <a:stretch>
            <a:fillRect/>
          </a:stretch>
        </p:blipFill>
        <p:spPr bwMode="auto">
          <a:xfrm rot="16200000">
            <a:off x="4705351" y="1938325"/>
            <a:ext cx="4733957" cy="3000393"/>
          </a:xfrm>
          <a:prstGeom prst="rect">
            <a:avLst/>
          </a:prstGeom>
          <a:noFill/>
        </p:spPr>
      </p:pic>
      <p:sp>
        <p:nvSpPr>
          <p:cNvPr id="16" name="TextBox 15"/>
          <p:cNvSpPr txBox="1"/>
          <p:nvPr/>
        </p:nvSpPr>
        <p:spPr>
          <a:xfrm>
            <a:off x="5572132" y="5929330"/>
            <a:ext cx="3000396" cy="307777"/>
          </a:xfrm>
          <a:prstGeom prst="rect">
            <a:avLst/>
          </a:prstGeom>
          <a:noFill/>
        </p:spPr>
        <p:txBody>
          <a:bodyPr wrap="square" rtlCol="0">
            <a:spAutoFit/>
          </a:bodyPr>
          <a:lstStyle/>
          <a:p>
            <a:pPr algn="ctr"/>
            <a:r>
              <a:rPr lang="de-DE" sz="1400" dirty="0">
                <a:hlinkClick r:id="rId4"/>
              </a:rPr>
              <a:t>Ideen auswerten</a:t>
            </a:r>
            <a:endParaRPr lang="de-DE"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4: Projektabgabe (10% Beleg)</a:t>
            </a:r>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Marco, Rainer, </a:t>
            </a:r>
            <a:r>
              <a:rPr lang="de-DE" dirty="0" err="1"/>
              <a:t>Bommhardt</a:t>
            </a:r>
            <a:r>
              <a:rPr lang="de-DE" dirty="0"/>
              <a:t> als Administratoren (in Rolle </a:t>
            </a:r>
            <a:r>
              <a:rPr lang="de-DE" b="1" dirty="0"/>
              <a:t>Editor)</a:t>
            </a:r>
            <a:r>
              <a:rPr lang="de-DE" dirty="0"/>
              <a:t> beim Hosting hinzufügen. Hier liegt der ausführbare Version.</a:t>
            </a:r>
          </a:p>
          <a:p>
            <a:pPr lvl="1"/>
            <a:r>
              <a:rPr lang="de-DE" dirty="0"/>
              <a:t>Einladungsmails am 08.01.2022 verschickt.</a:t>
            </a:r>
          </a:p>
          <a:p>
            <a:r>
              <a:rPr lang="de-DE" dirty="0"/>
              <a:t>Projektcode, als </a:t>
            </a:r>
            <a:r>
              <a:rPr lang="de-DE" b="1" dirty="0"/>
              <a:t>weltportale.zip </a:t>
            </a:r>
            <a:r>
              <a:rPr lang="de-DE" dirty="0"/>
              <a:t>gespeichert.</a:t>
            </a:r>
          </a:p>
          <a:p>
            <a:r>
              <a:rPr lang="de-DE" dirty="0"/>
              <a:t>Video </a:t>
            </a:r>
            <a:r>
              <a:rPr lang="de-DE" b="1" dirty="0"/>
              <a:t>weltportale.mp4</a:t>
            </a:r>
            <a:endParaRPr lang="de-DE" dirty="0"/>
          </a:p>
          <a:p>
            <a:r>
              <a:rPr lang="de-DE" dirty="0"/>
              <a:t>Projektdokumentation, als Technischer Bericht </a:t>
            </a:r>
            <a:r>
              <a:rPr lang="de-DE" b="1" dirty="0"/>
              <a:t>weltportale.pdf</a:t>
            </a:r>
          </a:p>
          <a:p>
            <a:r>
              <a:rPr lang="de-DE" dirty="0"/>
              <a:t>Präsentation </a:t>
            </a:r>
            <a:r>
              <a:rPr lang="de-DE" b="1" dirty="0"/>
              <a:t>weltportale_abgabe.pptx</a:t>
            </a:r>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40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erhi\Desktop\download.png"/>
          <p:cNvPicPr>
            <a:picLocks noChangeAspect="1" noChangeArrowheads="1"/>
          </p:cNvPicPr>
          <p:nvPr/>
        </p:nvPicPr>
        <p:blipFill>
          <a:blip r:embed="rId2"/>
          <a:srcRect/>
          <a:stretch>
            <a:fillRect/>
          </a:stretch>
        </p:blipFill>
        <p:spPr bwMode="auto">
          <a:xfrm>
            <a:off x="35259" y="4051265"/>
            <a:ext cx="2822229" cy="187806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1026" name="Picture 2" descr="C:\Users\serhi\Desktop\Das-kommt-2014-1024x576-fa9b19f734254de7.jpg"/>
          <p:cNvPicPr>
            <a:picLocks noChangeAspect="1" noChangeArrowheads="1"/>
          </p:cNvPicPr>
          <p:nvPr/>
        </p:nvPicPr>
        <p:blipFill>
          <a:blip r:embed="rId4" cstate="print"/>
          <a:srcRect/>
          <a:stretch>
            <a:fillRect/>
          </a:stretch>
        </p:blipFill>
        <p:spPr bwMode="auto">
          <a:xfrm flipH="1">
            <a:off x="2171856" y="1071546"/>
            <a:ext cx="1436698" cy="808143"/>
          </a:xfrm>
          <a:prstGeom prst="rect">
            <a:avLst/>
          </a:prstGeom>
          <a:noFill/>
        </p:spPr>
      </p:pic>
      <p:pic>
        <p:nvPicPr>
          <p:cNvPr id="1027" name="Picture 3" descr="C:\Users\serhi\Desktop\download.png"/>
          <p:cNvPicPr>
            <a:picLocks noChangeAspect="1" noChangeArrowheads="1"/>
          </p:cNvPicPr>
          <p:nvPr/>
        </p:nvPicPr>
        <p:blipFill>
          <a:blip r:embed="rId5"/>
          <a:srcRect/>
          <a:stretch>
            <a:fillRect/>
          </a:stretch>
        </p:blipFill>
        <p:spPr bwMode="auto">
          <a:xfrm>
            <a:off x="1671790" y="1928802"/>
            <a:ext cx="714380" cy="714380"/>
          </a:xfrm>
          <a:prstGeom prst="rect">
            <a:avLst/>
          </a:prstGeom>
          <a:noFill/>
        </p:spPr>
      </p:pic>
      <p:pic>
        <p:nvPicPr>
          <p:cNvPr id="1028" name="Picture 4" descr="C:\Users\serhi\Desktop\download.jpg"/>
          <p:cNvPicPr>
            <a:picLocks noChangeAspect="1" noChangeArrowheads="1"/>
          </p:cNvPicPr>
          <p:nvPr/>
        </p:nvPicPr>
        <p:blipFill>
          <a:blip r:embed="rId6"/>
          <a:srcRect/>
          <a:stretch>
            <a:fillRect/>
          </a:stretch>
        </p:blipFill>
        <p:spPr bwMode="auto">
          <a:xfrm>
            <a:off x="2675960" y="1998647"/>
            <a:ext cx="1710474" cy="573097"/>
          </a:xfrm>
          <a:prstGeom prst="rect">
            <a:avLst/>
          </a:prstGeom>
          <a:noFill/>
        </p:spPr>
      </p:pic>
      <p:pic>
        <p:nvPicPr>
          <p:cNvPr id="1029" name="Picture 5" descr="C:\Users\serhi\Desktop\download.png"/>
          <p:cNvPicPr>
            <a:picLocks noChangeAspect="1" noChangeArrowheads="1"/>
          </p:cNvPicPr>
          <p:nvPr/>
        </p:nvPicPr>
        <p:blipFill>
          <a:blip r:embed="rId7"/>
          <a:srcRect/>
          <a:stretch>
            <a:fillRect/>
          </a:stretch>
        </p:blipFill>
        <p:spPr bwMode="auto">
          <a:xfrm>
            <a:off x="2386171" y="2665507"/>
            <a:ext cx="1214445" cy="680089"/>
          </a:xfrm>
          <a:prstGeom prst="rect">
            <a:avLst/>
          </a:prstGeom>
          <a:noFill/>
        </p:spPr>
      </p:pic>
      <p:pic>
        <p:nvPicPr>
          <p:cNvPr id="1031" name="Picture 7" descr="C:\Users\serhi\Desktop\1_4pcAVkaZOTLrcUV9dio3oA.png"/>
          <p:cNvPicPr>
            <a:picLocks noChangeAspect="1" noChangeArrowheads="1"/>
          </p:cNvPicPr>
          <p:nvPr/>
        </p:nvPicPr>
        <p:blipFill>
          <a:blip r:embed="rId8" cstate="print"/>
          <a:srcRect/>
          <a:stretch>
            <a:fillRect/>
          </a:stretch>
        </p:blipFill>
        <p:spPr bwMode="auto">
          <a:xfrm>
            <a:off x="1028848" y="2736945"/>
            <a:ext cx="1428760" cy="674692"/>
          </a:xfrm>
          <a:prstGeom prst="rect">
            <a:avLst/>
          </a:prstGeom>
          <a:noFill/>
        </p:spPr>
      </p:pic>
      <p:pic>
        <p:nvPicPr>
          <p:cNvPr id="1034" name="Picture 10" descr="C:\Users\serhi\Desktop\Angular_full_color_logo.svg.png"/>
          <p:cNvPicPr>
            <a:picLocks noChangeAspect="1" noChangeArrowheads="1"/>
          </p:cNvPicPr>
          <p:nvPr/>
        </p:nvPicPr>
        <p:blipFill>
          <a:blip r:embed="rId9" cstate="print"/>
          <a:srcRect/>
          <a:stretch>
            <a:fillRect/>
          </a:stretch>
        </p:blipFill>
        <p:spPr bwMode="auto">
          <a:xfrm>
            <a:off x="1714536" y="3379887"/>
            <a:ext cx="1000076" cy="1000076"/>
          </a:xfrm>
          <a:prstGeom prst="rect">
            <a:avLst/>
          </a:prstGeom>
          <a:noFill/>
        </p:spPr>
      </p:pic>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3076" name="Picture 4" descr="C:\Users\serhi\Desktop\google-chrome_logo_01_b2article_artwork.jpg"/>
          <p:cNvPicPr>
            <a:picLocks noChangeAspect="1" noChangeArrowheads="1"/>
          </p:cNvPicPr>
          <p:nvPr/>
        </p:nvPicPr>
        <p:blipFill>
          <a:blip r:embed="rId10" cstate="print"/>
          <a:srcRect/>
          <a:stretch>
            <a:fillRect/>
          </a:stretch>
        </p:blipFill>
        <p:spPr bwMode="auto">
          <a:xfrm>
            <a:off x="3621961" y="2750339"/>
            <a:ext cx="1357322" cy="678661"/>
          </a:xfrm>
          <a:prstGeom prst="rect">
            <a:avLst/>
          </a:prstGeom>
          <a:noFill/>
        </p:spPr>
      </p:pic>
      <p:pic>
        <p:nvPicPr>
          <p:cNvPr id="3077" name="Picture 5" descr="C:\Users\serhi\Desktop\1200px-Firebase_Logo.svg.png"/>
          <p:cNvPicPr>
            <a:picLocks noChangeAspect="1" noChangeArrowheads="1"/>
          </p:cNvPicPr>
          <p:nvPr/>
        </p:nvPicPr>
        <p:blipFill>
          <a:blip r:embed="rId11" cstate="print"/>
          <a:srcRect/>
          <a:stretch>
            <a:fillRect/>
          </a:stretch>
        </p:blipFill>
        <p:spPr bwMode="auto">
          <a:xfrm>
            <a:off x="2925118" y="4643446"/>
            <a:ext cx="2647014" cy="745575"/>
          </a:xfrm>
          <a:prstGeom prst="rect">
            <a:avLst/>
          </a:prstGeom>
          <a:noFill/>
        </p:spPr>
      </p:pic>
      <p:pic>
        <p:nvPicPr>
          <p:cNvPr id="3078" name="Picture 6" descr="C:\Users\serhi\Desktop\main-qimg-72d2b3b2f333f098a528b2b49a0e13b6.png"/>
          <p:cNvPicPr>
            <a:picLocks noChangeAspect="1" noChangeArrowheads="1"/>
          </p:cNvPicPr>
          <p:nvPr/>
        </p:nvPicPr>
        <p:blipFill>
          <a:blip r:embed="rId12"/>
          <a:srcRect/>
          <a:stretch>
            <a:fillRect/>
          </a:stretch>
        </p:blipFill>
        <p:spPr bwMode="auto">
          <a:xfrm>
            <a:off x="571472" y="3357562"/>
            <a:ext cx="1071570" cy="1134914"/>
          </a:xfrm>
          <a:prstGeom prst="rect">
            <a:avLst/>
          </a:prstGeom>
          <a:noFill/>
        </p:spPr>
      </p:pic>
      <p:pic>
        <p:nvPicPr>
          <p:cNvPr id="1035" name="Picture 11" descr="C:\Users\serhi\Desktop\1_a2Da_CQHUsSKTCTRI2tYhQ.png"/>
          <p:cNvPicPr>
            <a:picLocks noChangeAspect="1" noChangeArrowheads="1"/>
          </p:cNvPicPr>
          <p:nvPr/>
        </p:nvPicPr>
        <p:blipFill>
          <a:blip r:embed="rId13" cstate="print"/>
          <a:srcRect/>
          <a:stretch>
            <a:fillRect/>
          </a:stretch>
        </p:blipFill>
        <p:spPr bwMode="auto">
          <a:xfrm>
            <a:off x="2643174" y="3476652"/>
            <a:ext cx="3093179" cy="952480"/>
          </a:xfrm>
          <a:prstGeom prst="rect">
            <a:avLst/>
          </a:prstGeom>
          <a:noFill/>
        </p:spPr>
      </p:pic>
      <p:sp>
        <p:nvSpPr>
          <p:cNvPr id="4" name="Текст 2"/>
          <p:cNvSpPr>
            <a:spLocks noGrp="1"/>
          </p:cNvSpPr>
          <p:nvPr>
            <p:ph idx="1"/>
          </p:nvPr>
        </p:nvSpPr>
        <p:spPr>
          <a:xfrm>
            <a:off x="5415026" y="1000108"/>
            <a:ext cx="3514692"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Technik</a:t>
            </a:r>
          </a:p>
          <a:p>
            <a:pPr lvl="1"/>
            <a:r>
              <a:rPr lang="de-DE" dirty="0"/>
              <a:t>PC, Tablett, Handy</a:t>
            </a:r>
          </a:p>
          <a:p>
            <a:r>
              <a:rPr lang="de-DE" dirty="0"/>
              <a:t>Kommunikationswerkzeuge</a:t>
            </a:r>
          </a:p>
          <a:p>
            <a:pPr lvl="1"/>
            <a:r>
              <a:rPr lang="de-DE" dirty="0" err="1"/>
              <a:t>Skype</a:t>
            </a:r>
            <a:r>
              <a:rPr lang="de-DE" dirty="0"/>
              <a:t>, </a:t>
            </a:r>
            <a:r>
              <a:rPr lang="de-DE" dirty="0" err="1"/>
              <a:t>Jira</a:t>
            </a:r>
            <a:endParaRPr lang="de-DE" dirty="0"/>
          </a:p>
          <a:p>
            <a:r>
              <a:rPr lang="de-DE" dirty="0"/>
              <a:t>Software</a:t>
            </a:r>
          </a:p>
          <a:p>
            <a:pPr lvl="1"/>
            <a:r>
              <a:rPr lang="de-DE" dirty="0"/>
              <a:t>Visual Studio Code (Node.js)</a:t>
            </a:r>
          </a:p>
          <a:p>
            <a:pPr lvl="1"/>
            <a:r>
              <a:rPr lang="de-DE" dirty="0" err="1"/>
              <a:t>Github</a:t>
            </a:r>
            <a:endParaRPr lang="de-DE" dirty="0"/>
          </a:p>
          <a:p>
            <a:pPr lvl="1"/>
            <a:r>
              <a:rPr lang="de-DE" dirty="0"/>
              <a:t>Google Chrome</a:t>
            </a:r>
          </a:p>
          <a:p>
            <a:r>
              <a:rPr lang="de-DE" dirty="0"/>
              <a:t>Programmiersprachen</a:t>
            </a:r>
          </a:p>
          <a:p>
            <a:pPr lvl="1"/>
            <a:r>
              <a:rPr lang="de-DE" dirty="0"/>
              <a:t>Angular</a:t>
            </a:r>
          </a:p>
          <a:p>
            <a:pPr lvl="2"/>
            <a:r>
              <a:rPr lang="de-DE" dirty="0" err="1"/>
              <a:t>Typescript</a:t>
            </a:r>
            <a:endParaRPr lang="de-DE" dirty="0"/>
          </a:p>
          <a:p>
            <a:pPr lvl="2"/>
            <a:r>
              <a:rPr lang="de-DE" dirty="0"/>
              <a:t>JS (</a:t>
            </a:r>
            <a:r>
              <a:rPr lang="de-DE" dirty="0">
                <a:hlinkClick r:id="rId14"/>
              </a:rPr>
              <a:t>Three.js</a:t>
            </a:r>
            <a:r>
              <a:rPr lang="de-DE" dirty="0"/>
              <a:t>)</a:t>
            </a:r>
          </a:p>
          <a:p>
            <a:pPr lvl="2"/>
            <a:r>
              <a:rPr lang="de-DE" dirty="0"/>
              <a:t>HTML</a:t>
            </a:r>
          </a:p>
          <a:p>
            <a:pPr lvl="2"/>
            <a:r>
              <a:rPr lang="de-DE" dirty="0"/>
              <a:t>CSS</a:t>
            </a:r>
          </a:p>
          <a:p>
            <a:pPr lvl="1"/>
            <a:r>
              <a:rPr lang="de-DE" dirty="0" err="1"/>
              <a:t>Firebase</a:t>
            </a:r>
            <a:r>
              <a:rPr lang="de-DE" dirty="0"/>
              <a:t> (</a:t>
            </a:r>
            <a:r>
              <a:rPr lang="de-DE" dirty="0" err="1"/>
              <a:t>NoSQL</a:t>
            </a:r>
            <a:r>
              <a:rPr lang="de-DE" dirty="0"/>
              <a:t>)</a:t>
            </a:r>
          </a:p>
          <a:p>
            <a:pPr>
              <a:buNone/>
            </a:pPr>
            <a:endParaRPr lang="de-DE" dirty="0"/>
          </a:p>
          <a:p>
            <a:endParaRPr lang="de-DE" dirty="0"/>
          </a:p>
          <a:p>
            <a:endParaRPr lang="de-DE" dirty="0"/>
          </a:p>
          <a:p>
            <a:pPr lvl="1"/>
            <a:endParaRPr lang="de-DE" dirty="0"/>
          </a:p>
          <a:p>
            <a:pPr lvl="1"/>
            <a:endParaRPr lang="de-DE" dirty="0"/>
          </a:p>
          <a:p>
            <a:pPr lvl="1"/>
            <a:endParaRPr lang="de-D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sp>
        <p:nvSpPr>
          <p:cNvPr id="4" name="Текст 2"/>
          <p:cNvSpPr>
            <a:spLocks noGrp="1"/>
          </p:cNvSpPr>
          <p:nvPr>
            <p:ph idx="1"/>
          </p:nvPr>
        </p:nvSpPr>
        <p:spPr>
          <a:xfrm>
            <a:off x="485804" y="2357430"/>
            <a:ext cx="8229600" cy="40005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API Schnittstelle </a:t>
            </a:r>
            <a:r>
              <a:rPr lang="de-DE" dirty="0">
                <a:hlinkClick r:id="rId2"/>
              </a:rPr>
              <a:t>online</a:t>
            </a:r>
            <a:r>
              <a:rPr lang="de-DE" dirty="0"/>
              <a:t> ausprobieren</a:t>
            </a:r>
            <a:endParaRPr lang="en-US" b="1" dirty="0">
              <a:solidFill>
                <a:srgbClr val="00B050"/>
              </a:solidFill>
            </a:endParaRPr>
          </a:p>
          <a:p>
            <a:pPr lvl="1"/>
            <a:r>
              <a:rPr lang="en-US" b="1" dirty="0"/>
              <a:t>XML</a:t>
            </a:r>
          </a:p>
          <a:p>
            <a:pPr lvl="2"/>
            <a:r>
              <a:rPr lang="en-US" dirty="0">
                <a:hlinkClick r:id="rId3"/>
              </a:rPr>
              <a:t>Global Disaster Alert and Coordination S</a:t>
            </a:r>
            <a:r>
              <a:rPr lang="de-DE" dirty="0" err="1">
                <a:hlinkClick r:id="rId3"/>
              </a:rPr>
              <a:t>ystem</a:t>
            </a:r>
            <a:r>
              <a:rPr lang="de-DE" dirty="0"/>
              <a:t> (GDACS)</a:t>
            </a:r>
          </a:p>
          <a:p>
            <a:pPr lvl="3"/>
            <a:r>
              <a:rPr lang="de-DE" sz="1600" b="1" dirty="0">
                <a:solidFill>
                  <a:srgbClr val="FF0000"/>
                </a:solidFill>
              </a:rPr>
              <a:t>Cross Origin </a:t>
            </a:r>
            <a:r>
              <a:rPr lang="de-DE" sz="1600" b="1" dirty="0" err="1">
                <a:solidFill>
                  <a:srgbClr val="FF0000"/>
                </a:solidFill>
              </a:rPr>
              <a:t>Resource</a:t>
            </a:r>
            <a:r>
              <a:rPr lang="de-DE" sz="1600" b="1" dirty="0">
                <a:solidFill>
                  <a:srgbClr val="FF0000"/>
                </a:solidFill>
              </a:rPr>
              <a:t> Sharing (CORS) Problem</a:t>
            </a:r>
            <a:endParaRPr lang="en-US" sz="1600" b="1" dirty="0">
              <a:solidFill>
                <a:srgbClr val="FF0000"/>
              </a:solidFill>
            </a:endParaRPr>
          </a:p>
          <a:p>
            <a:pPr lvl="1"/>
            <a:r>
              <a:rPr lang="en-US" b="1" dirty="0"/>
              <a:t>JSON</a:t>
            </a:r>
          </a:p>
          <a:p>
            <a:pPr lvl="2"/>
            <a:r>
              <a:rPr lang="en-US" dirty="0" err="1">
                <a:hlinkClick r:id="rId4"/>
              </a:rPr>
              <a:t>Rankiteo</a:t>
            </a:r>
            <a:r>
              <a:rPr lang="en-US" dirty="0">
                <a:hlinkClick r:id="rId4"/>
              </a:rPr>
              <a:t> Climate Risk Assessment</a:t>
            </a:r>
            <a:r>
              <a:rPr lang="en-US" dirty="0"/>
              <a:t> (Menu: </a:t>
            </a:r>
            <a:r>
              <a:rPr lang="de-DE" dirty="0" err="1"/>
              <a:t>GetDisasterTypeByDate</a:t>
            </a:r>
            <a:r>
              <a:rPr lang="en-US" dirty="0"/>
              <a:t>)</a:t>
            </a:r>
          </a:p>
          <a:p>
            <a:pPr lvl="3"/>
            <a:r>
              <a:rPr lang="en-US" sz="1600" b="1" dirty="0">
                <a:solidFill>
                  <a:srgbClr val="FFC000"/>
                </a:solidFill>
              </a:rPr>
              <a:t>Basic $0.00 / mo (max. 50 Requests / month)</a:t>
            </a:r>
          </a:p>
          <a:p>
            <a:pPr lvl="3"/>
            <a:r>
              <a:rPr lang="en-US" sz="1600" dirty="0"/>
              <a:t>Pro $299.00 / mo (max. 10 000 Requests / month)</a:t>
            </a:r>
          </a:p>
          <a:p>
            <a:pPr lvl="3"/>
            <a:r>
              <a:rPr lang="en-US" sz="1600" dirty="0"/>
              <a:t>Ultra $ 999.00 / mo (max. 100 000 Requests / month)</a:t>
            </a:r>
          </a:p>
          <a:p>
            <a:pPr lvl="2"/>
            <a:r>
              <a:rPr lang="de-DE" dirty="0">
                <a:hlinkClick r:id="rId5"/>
              </a:rPr>
              <a:t>United </a:t>
            </a:r>
            <a:r>
              <a:rPr lang="de-DE" dirty="0" err="1">
                <a:hlinkClick r:id="rId5"/>
              </a:rPr>
              <a:t>Nations</a:t>
            </a:r>
            <a:r>
              <a:rPr lang="de-DE" dirty="0">
                <a:hlinkClick r:id="rId5"/>
              </a:rPr>
              <a:t> Office </a:t>
            </a:r>
            <a:r>
              <a:rPr lang="de-DE" dirty="0" err="1">
                <a:hlinkClick r:id="rId5"/>
              </a:rPr>
              <a:t>for</a:t>
            </a:r>
            <a:r>
              <a:rPr lang="de-DE" dirty="0">
                <a:hlinkClick r:id="rId5"/>
              </a:rPr>
              <a:t> </a:t>
            </a:r>
            <a:r>
              <a:rPr lang="de-DE" dirty="0" err="1">
                <a:hlinkClick r:id="rId5"/>
              </a:rPr>
              <a:t>the</a:t>
            </a:r>
            <a:r>
              <a:rPr lang="de-DE" dirty="0">
                <a:hlinkClick r:id="rId5"/>
              </a:rPr>
              <a:t> </a:t>
            </a:r>
            <a:r>
              <a:rPr lang="de-DE" dirty="0" err="1">
                <a:hlinkClick r:id="rId5"/>
              </a:rPr>
              <a:t>Coordination</a:t>
            </a:r>
            <a:r>
              <a:rPr lang="de-DE" dirty="0">
                <a:hlinkClick r:id="rId5"/>
              </a:rPr>
              <a:t> </a:t>
            </a:r>
            <a:r>
              <a:rPr lang="de-DE" dirty="0" err="1">
                <a:hlinkClick r:id="rId5"/>
              </a:rPr>
              <a:t>of</a:t>
            </a:r>
            <a:r>
              <a:rPr lang="de-DE" dirty="0">
                <a:hlinkClick r:id="rId5"/>
              </a:rPr>
              <a:t> </a:t>
            </a:r>
            <a:r>
              <a:rPr lang="de-DE" dirty="0" err="1">
                <a:hlinkClick r:id="rId5"/>
              </a:rPr>
              <a:t>Humanitarian</a:t>
            </a:r>
            <a:r>
              <a:rPr lang="de-DE" dirty="0">
                <a:hlinkClick r:id="rId5"/>
              </a:rPr>
              <a:t> </a:t>
            </a:r>
            <a:r>
              <a:rPr lang="de-DE" dirty="0" err="1">
                <a:hlinkClick r:id="rId5"/>
              </a:rPr>
              <a:t>Affairs</a:t>
            </a:r>
            <a:r>
              <a:rPr lang="de-DE" dirty="0">
                <a:hlinkClick r:id="rId5"/>
              </a:rPr>
              <a:t> </a:t>
            </a:r>
            <a:r>
              <a:rPr lang="de-DE" dirty="0"/>
              <a:t>(OCHA)</a:t>
            </a:r>
          </a:p>
          <a:p>
            <a:pPr lvl="3"/>
            <a:r>
              <a:rPr lang="en-US" sz="1600" dirty="0" err="1">
                <a:hlinkClick r:id="rId6"/>
              </a:rPr>
              <a:t>ReliefWeb</a:t>
            </a:r>
            <a:r>
              <a:rPr lang="en-US" sz="1600" dirty="0">
                <a:hlinkClick r:id="rId6"/>
              </a:rPr>
              <a:t> – Search Converter</a:t>
            </a:r>
            <a:endParaRPr lang="en-US" sz="1600" dirty="0"/>
          </a:p>
          <a:p>
            <a:pPr lvl="3"/>
            <a:r>
              <a:rPr lang="de-DE" sz="1600" dirty="0">
                <a:hlinkClick r:id="rId7"/>
              </a:rPr>
              <a:t>Dokumentation</a:t>
            </a:r>
            <a:endParaRPr lang="de-DE" sz="1600" dirty="0"/>
          </a:p>
          <a:p>
            <a:pPr lvl="3"/>
            <a:r>
              <a:rPr lang="de-DE" sz="1600" b="1" dirty="0">
                <a:solidFill>
                  <a:srgbClr val="00B050"/>
                </a:solidFill>
              </a:rPr>
              <a:t>Free (max. 1000 </a:t>
            </a:r>
            <a:r>
              <a:rPr lang="de-DE" sz="1600" b="1" dirty="0" err="1">
                <a:solidFill>
                  <a:srgbClr val="00B050"/>
                </a:solidFill>
              </a:rPr>
              <a:t>Requests</a:t>
            </a:r>
            <a:r>
              <a:rPr lang="de-DE" sz="1600" b="1" dirty="0">
                <a:solidFill>
                  <a:srgbClr val="00B050"/>
                </a:solidFill>
              </a:rPr>
              <a:t> / </a:t>
            </a:r>
            <a:r>
              <a:rPr lang="de-DE" sz="1600" b="1" dirty="0" err="1">
                <a:solidFill>
                  <a:srgbClr val="00B050"/>
                </a:solidFill>
              </a:rPr>
              <a:t>day</a:t>
            </a:r>
            <a:r>
              <a:rPr lang="de-DE" sz="1600" b="1" dirty="0">
                <a:solidFill>
                  <a:srgbClr val="00B050"/>
                </a:solidFill>
              </a:rPr>
              <a:t>, max. 1000 </a:t>
            </a:r>
            <a:r>
              <a:rPr lang="de-DE" sz="1600" b="1" dirty="0" err="1">
                <a:solidFill>
                  <a:srgbClr val="00B050"/>
                </a:solidFill>
              </a:rPr>
              <a:t>Entries</a:t>
            </a:r>
            <a:r>
              <a:rPr lang="de-DE" sz="1600" b="1" dirty="0">
                <a:solidFill>
                  <a:srgbClr val="00B050"/>
                </a:solidFill>
              </a:rPr>
              <a:t> / </a:t>
            </a:r>
            <a:r>
              <a:rPr lang="de-DE" sz="1600" b="1" dirty="0" err="1">
                <a:solidFill>
                  <a:srgbClr val="00B050"/>
                </a:solidFill>
              </a:rPr>
              <a:t>call</a:t>
            </a:r>
            <a:r>
              <a:rPr lang="de-DE" sz="1600" b="1" dirty="0">
                <a:solidFill>
                  <a:srgbClr val="00B050"/>
                </a:solidFill>
              </a:rPr>
              <a:t>)</a:t>
            </a:r>
            <a:endParaRPr lang="de-DE" b="1" dirty="0">
              <a:solidFill>
                <a:srgbClr val="00B050"/>
              </a:solidFill>
            </a:endParaRPr>
          </a:p>
          <a:p>
            <a:pPr>
              <a:buNone/>
            </a:pPr>
            <a:endParaRPr lang="de-DE" dirty="0"/>
          </a:p>
          <a:p>
            <a:pPr>
              <a:buNone/>
            </a:pPr>
            <a:endParaRPr lang="de-DE" dirty="0"/>
          </a:p>
          <a:p>
            <a:endParaRPr lang="de-DE" dirty="0"/>
          </a:p>
          <a:p>
            <a:pPr lvl="1"/>
            <a:endParaRPr lang="de-DE" dirty="0"/>
          </a:p>
          <a:p>
            <a:pPr lvl="1"/>
            <a:endParaRPr lang="de-DE" dirty="0"/>
          </a:p>
          <a:p>
            <a:pPr lvl="1"/>
            <a:endParaRPr lang="de-DE" dirty="0"/>
          </a:p>
        </p:txBody>
      </p:sp>
      <p:pic>
        <p:nvPicPr>
          <p:cNvPr id="5"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pic>
        <p:nvPicPr>
          <p:cNvPr id="4098" name="Picture 2" descr="C:\Users\serhi\Desktop\360_F_247593688_375SYbmcwps0OiBGGTlUv8Bvq60wKq4E.jpg"/>
          <p:cNvPicPr>
            <a:picLocks noChangeAspect="1" noChangeArrowheads="1"/>
          </p:cNvPicPr>
          <p:nvPr/>
        </p:nvPicPr>
        <p:blipFill>
          <a:blip r:embed="rId9" cstate="print"/>
          <a:srcRect/>
          <a:stretch>
            <a:fillRect/>
          </a:stretch>
        </p:blipFill>
        <p:spPr bwMode="auto">
          <a:xfrm>
            <a:off x="3125798" y="928670"/>
            <a:ext cx="3017838" cy="1096962"/>
          </a:xfrm>
          <a:prstGeom prst="rect">
            <a:avLst/>
          </a:prstGeom>
          <a:noFill/>
        </p:spPr>
      </p:pic>
      <p:sp>
        <p:nvSpPr>
          <p:cNvPr id="23" name="TextBox 22"/>
          <p:cNvSpPr txBox="1"/>
          <p:nvPr/>
        </p:nvSpPr>
        <p:spPr>
          <a:xfrm>
            <a:off x="3286116" y="1978215"/>
            <a:ext cx="2786082" cy="307777"/>
          </a:xfrm>
          <a:prstGeom prst="rect">
            <a:avLst/>
          </a:prstGeom>
          <a:noFill/>
        </p:spPr>
        <p:txBody>
          <a:bodyPr wrap="square" rtlCol="0">
            <a:spAutoFit/>
          </a:bodyPr>
          <a:lstStyle/>
          <a:p>
            <a:pPr algn="ctr"/>
            <a:r>
              <a:rPr lang="de-DE" sz="1400" dirty="0">
                <a:hlinkClick r:id="rId10"/>
              </a:rPr>
              <a:t>Passende API Schnittstelle suchen</a:t>
            </a:r>
            <a:endParaRPr lang="de-DE"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23" name="TextBox 22"/>
          <p:cNvSpPr txBox="1"/>
          <p:nvPr/>
        </p:nvSpPr>
        <p:spPr>
          <a:xfrm>
            <a:off x="3071802" y="6215082"/>
            <a:ext cx="2786082" cy="307777"/>
          </a:xfrm>
          <a:prstGeom prst="rect">
            <a:avLst/>
          </a:prstGeom>
          <a:noFill/>
        </p:spPr>
        <p:txBody>
          <a:bodyPr wrap="square" rtlCol="0">
            <a:spAutoFit/>
          </a:bodyPr>
          <a:lstStyle/>
          <a:p>
            <a:pPr algn="ctr"/>
            <a:r>
              <a:rPr lang="de-DE" sz="1400" dirty="0"/>
              <a:t>Papier Prototype entwickeln</a:t>
            </a:r>
          </a:p>
        </p:txBody>
      </p:sp>
      <p:pic>
        <p:nvPicPr>
          <p:cNvPr id="1026" name="Picture 2" descr="C:\Users\serhi\Desktop\7DzRpFMwBJk.jpg"/>
          <p:cNvPicPr>
            <a:picLocks noChangeAspect="1" noChangeArrowheads="1"/>
          </p:cNvPicPr>
          <p:nvPr/>
        </p:nvPicPr>
        <p:blipFill>
          <a:blip r:embed="rId3"/>
          <a:srcRect/>
          <a:stretch>
            <a:fillRect/>
          </a:stretch>
        </p:blipFill>
        <p:spPr bwMode="auto">
          <a:xfrm rot="16200000">
            <a:off x="1741261" y="-26804"/>
            <a:ext cx="5304218" cy="707229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Vorlade Bildschirm</a:t>
            </a:r>
          </a:p>
          <a:p>
            <a:pPr lvl="1"/>
            <a:endParaRPr lang="de-DE" dirty="0"/>
          </a:p>
          <a:p>
            <a:pPr>
              <a:buNone/>
            </a:pPr>
            <a:endParaRPr lang="de-DE" dirty="0"/>
          </a:p>
          <a:p>
            <a:endParaRPr lang="de-DE" dirty="0"/>
          </a:p>
          <a:p>
            <a:pPr lvl="1"/>
            <a:endParaRPr lang="de-DE" dirty="0"/>
          </a:p>
          <a:p>
            <a:pPr lvl="1"/>
            <a:endParaRPr lang="de-DE" dirty="0"/>
          </a:p>
          <a:p>
            <a:pPr lvl="1"/>
            <a:endParaRPr lang="de-DE" dirty="0"/>
          </a:p>
        </p:txBody>
      </p:sp>
      <p:pic>
        <p:nvPicPr>
          <p:cNvPr id="2050" name="Picture 2" descr="C:\Users\serhi\Desktop\_mfqSLLJpws.jpg"/>
          <p:cNvPicPr>
            <a:picLocks noChangeAspect="1" noChangeArrowheads="1"/>
          </p:cNvPicPr>
          <p:nvPr/>
        </p:nvPicPr>
        <p:blipFill>
          <a:blip r:embed="rId3"/>
          <a:srcRect/>
          <a:stretch>
            <a:fillRect/>
          </a:stretch>
        </p:blipFill>
        <p:spPr bwMode="auto">
          <a:xfrm rot="16200000">
            <a:off x="2095351" y="452283"/>
            <a:ext cx="4667548" cy="657229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a:t>Teil 2: Projektausarbeitung (10% Beleg)</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a:t>3D-Programmierung</a:t>
            </a:r>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20.10.2021</a:t>
            </a:r>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a:t>Serhiy</a:t>
            </a:r>
            <a:r>
              <a:rPr lang="de-DE" sz="800" dirty="0"/>
              <a:t> </a:t>
            </a:r>
            <a:r>
              <a:rPr lang="de-DE" sz="800" dirty="0" err="1"/>
              <a:t>Bolkun</a:t>
            </a:r>
            <a:r>
              <a:rPr lang="de-DE" sz="800" dirty="0"/>
              <a:t>, Hamed Sadegh</a:t>
            </a:r>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Dashboard</a:t>
            </a:r>
          </a:p>
          <a:p>
            <a:pPr lvl="1"/>
            <a:endParaRPr lang="de-DE" dirty="0"/>
          </a:p>
          <a:p>
            <a:pPr>
              <a:buNone/>
            </a:pPr>
            <a:endParaRPr lang="de-DE" dirty="0"/>
          </a:p>
          <a:p>
            <a:endParaRPr lang="de-DE" dirty="0"/>
          </a:p>
          <a:p>
            <a:pPr lvl="1"/>
            <a:endParaRPr lang="de-DE" dirty="0"/>
          </a:p>
          <a:p>
            <a:pPr lvl="1"/>
            <a:endParaRPr lang="de-DE" dirty="0"/>
          </a:p>
          <a:p>
            <a:pPr lvl="1"/>
            <a:endParaRPr lang="de-DE" dirty="0"/>
          </a:p>
        </p:txBody>
      </p:sp>
      <p:pic>
        <p:nvPicPr>
          <p:cNvPr id="3074" name="Picture 2" descr="C:\Users\serhi\Desktop\z_MjYkmAT8E.jpg"/>
          <p:cNvPicPr>
            <a:picLocks noChangeAspect="1" noChangeArrowheads="1"/>
          </p:cNvPicPr>
          <p:nvPr/>
        </p:nvPicPr>
        <p:blipFill>
          <a:blip r:embed="rId3"/>
          <a:srcRect/>
          <a:stretch>
            <a:fillRect/>
          </a:stretch>
        </p:blipFill>
        <p:spPr bwMode="auto">
          <a:xfrm rot="16200000">
            <a:off x="2063560" y="420493"/>
            <a:ext cx="4643469" cy="6659955"/>
          </a:xfrm>
          <a:prstGeom prst="rect">
            <a:avLst/>
          </a:prstGeom>
          <a:noFill/>
        </p:spPr>
      </p:pic>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2558</Words>
  <Application>Microsoft Office PowerPoint</Application>
  <PresentationFormat>Bildschirmpräsentation (4:3)</PresentationFormat>
  <Paragraphs>597</Paragraphs>
  <Slides>40</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40</vt:i4>
      </vt:variant>
    </vt:vector>
  </HeadingPairs>
  <TitlesOfParts>
    <vt:vector size="43" baseType="lpstr">
      <vt:lpstr>Arial</vt:lpstr>
      <vt:lpstr>Calibri</vt:lpstr>
      <vt:lpstr>Тема Office</vt:lpstr>
      <vt:lpstr>3D-Programmierung</vt:lpstr>
      <vt:lpstr>Motivation</vt:lpstr>
      <vt:lpstr>Teil 1: Projektideen (10% Beleg)</vt:lpstr>
      <vt:lpstr>Teil 1: Projektideen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3: Projektentwicklung (70%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4: Projektabgabe (10% Beleg)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3D-Programmierung</dc:title>
  <dc:creator>Serhiy Bolkun</dc:creator>
  <cp:lastModifiedBy>Serhiy Bolkun</cp:lastModifiedBy>
  <cp:revision>231</cp:revision>
  <dcterms:created xsi:type="dcterms:W3CDTF">2021-10-19T21:15:29Z</dcterms:created>
  <dcterms:modified xsi:type="dcterms:W3CDTF">2022-01-15T23:01:21Z</dcterms:modified>
</cp:coreProperties>
</file>